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9"/>
    <p:sldId id="257" r:id="rId30"/>
    <p:sldId id="258" r:id="rId31"/>
    <p:sldId id="259" r:id="rId32"/>
    <p:sldId id="260" r:id="rId33"/>
    <p:sldId id="261" r:id="rId34"/>
    <p:sldId id="262" r:id="rId35"/>
    <p:sldId id="263" r:id="rId36"/>
    <p:sldId id="264" r:id="rId37"/>
    <p:sldId id="265" r:id="rId38"/>
    <p:sldId id="266" r:id="rId39"/>
    <p:sldId id="267" r:id="rId40"/>
    <p:sldId id="268" r:id="rId41"/>
    <p:sldId id="269" r:id="rId42"/>
    <p:sldId id="270" r:id="rId43"/>
    <p:sldId id="271" r:id="rId44"/>
    <p:sldId id="272" r:id="rId45"/>
    <p:sldId id="273" r:id="rId4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ondensed" charset="1" panose="02000000000000000000"/>
      <p:regular r:id="rId10"/>
    </p:embeddedFont>
    <p:embeddedFont>
      <p:font typeface="Roboto Condensed Bold" charset="1" panose="02000000000000000000"/>
      <p:regular r:id="rId11"/>
    </p:embeddedFont>
    <p:embeddedFont>
      <p:font typeface="Roboto Condensed Italics" charset="1" panose="02000000000000000000"/>
      <p:regular r:id="rId12"/>
    </p:embeddedFont>
    <p:embeddedFont>
      <p:font typeface="Roboto Condensed Bold Italics" charset="1" panose="02000000000000000000"/>
      <p:regular r:id="rId13"/>
    </p:embeddedFont>
    <p:embeddedFont>
      <p:font typeface="CS Gordon Serif" charset="1" panose="00000000000000000000"/>
      <p:regular r:id="rId14"/>
    </p:embeddedFont>
    <p:embeddedFont>
      <p:font typeface="Canva Sans" charset="1" panose="020B0503030501040103"/>
      <p:regular r:id="rId15"/>
    </p:embeddedFont>
    <p:embeddedFont>
      <p:font typeface="Canva Sans Bold" charset="1" panose="020B0803030501040103"/>
      <p:regular r:id="rId16"/>
    </p:embeddedFont>
    <p:embeddedFont>
      <p:font typeface="Canva Sans Italics" charset="1" panose="020B0503030501040103"/>
      <p:regular r:id="rId17"/>
    </p:embeddedFont>
    <p:embeddedFont>
      <p:font typeface="Canva Sans Bold Italics" charset="1" panose="020B0803030501040103"/>
      <p:regular r:id="rId18"/>
    </p:embeddedFont>
    <p:embeddedFont>
      <p:font typeface="Canva Sans Medium" charset="1" panose="020B0603030501040103"/>
      <p:regular r:id="rId19"/>
    </p:embeddedFont>
    <p:embeddedFont>
      <p:font typeface="Canva Sans Medium Italics" charset="1" panose="020B0603030501040103"/>
      <p:regular r:id="rId20"/>
    </p:embeddedFont>
    <p:embeddedFont>
      <p:font typeface="Open Sans" charset="1" panose="020B0606030504020204"/>
      <p:regular r:id="rId21"/>
    </p:embeddedFont>
    <p:embeddedFont>
      <p:font typeface="Open Sans Bold" charset="1" panose="020B0806030504020204"/>
      <p:regular r:id="rId22"/>
    </p:embeddedFont>
    <p:embeddedFont>
      <p:font typeface="Open Sans Italics" charset="1" panose="020B0606030504020204"/>
      <p:regular r:id="rId23"/>
    </p:embeddedFont>
    <p:embeddedFont>
      <p:font typeface="Open Sans Bold Italics" charset="1" panose="020B0806030504020204"/>
      <p:regular r:id="rId24"/>
    </p:embeddedFont>
    <p:embeddedFont>
      <p:font typeface="Open Sans Light" charset="1" panose="020B0306030504020204"/>
      <p:regular r:id="rId25"/>
    </p:embeddedFont>
    <p:embeddedFont>
      <p:font typeface="Open Sans Light Italics" charset="1" panose="020B0306030504020204"/>
      <p:regular r:id="rId26"/>
    </p:embeddedFont>
    <p:embeddedFont>
      <p:font typeface="Open Sans Ultra-Bold" charset="1" panose="00000000000000000000"/>
      <p:regular r:id="rId27"/>
    </p:embeddedFont>
    <p:embeddedFont>
      <p:font typeface="Open Sans Ultra-Bold Italics" charset="1" panose="000000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slides/slide1.xml" Type="http://schemas.openxmlformats.org/officeDocument/2006/relationships/slide"/><Relationship Id="rId3" Target="viewProps.xml" Type="http://schemas.openxmlformats.org/officeDocument/2006/relationships/viewProps"/><Relationship Id="rId30" Target="slides/slide2.xml" Type="http://schemas.openxmlformats.org/officeDocument/2006/relationships/slide"/><Relationship Id="rId31" Target="slides/slide3.xml" Type="http://schemas.openxmlformats.org/officeDocument/2006/relationships/slide"/><Relationship Id="rId32" Target="slides/slide4.xml" Type="http://schemas.openxmlformats.org/officeDocument/2006/relationships/slide"/><Relationship Id="rId33" Target="slides/slide5.xml" Type="http://schemas.openxmlformats.org/officeDocument/2006/relationships/slide"/><Relationship Id="rId34" Target="slides/slide6.xml" Type="http://schemas.openxmlformats.org/officeDocument/2006/relationships/slide"/><Relationship Id="rId35" Target="slides/slide7.xml" Type="http://schemas.openxmlformats.org/officeDocument/2006/relationships/slide"/><Relationship Id="rId36" Target="slides/slide8.xml" Type="http://schemas.openxmlformats.org/officeDocument/2006/relationships/slide"/><Relationship Id="rId37" Target="slides/slide9.xml" Type="http://schemas.openxmlformats.org/officeDocument/2006/relationships/slide"/><Relationship Id="rId38" Target="slides/slide10.xml" Type="http://schemas.openxmlformats.org/officeDocument/2006/relationships/slide"/><Relationship Id="rId39" Target="slides/slide11.xml" Type="http://schemas.openxmlformats.org/officeDocument/2006/relationships/slide"/><Relationship Id="rId4" Target="theme/theme1.xml" Type="http://schemas.openxmlformats.org/officeDocument/2006/relationships/theme"/><Relationship Id="rId40" Target="slides/slide12.xml" Type="http://schemas.openxmlformats.org/officeDocument/2006/relationships/slide"/><Relationship Id="rId41" Target="slides/slide13.xml" Type="http://schemas.openxmlformats.org/officeDocument/2006/relationships/slide"/><Relationship Id="rId42" Target="slides/slide14.xml" Type="http://schemas.openxmlformats.org/officeDocument/2006/relationships/slide"/><Relationship Id="rId43" Target="slides/slide15.xml" Type="http://schemas.openxmlformats.org/officeDocument/2006/relationships/slide"/><Relationship Id="rId44" Target="slides/slide16.xml" Type="http://schemas.openxmlformats.org/officeDocument/2006/relationships/slide"/><Relationship Id="rId45" Target="slides/slide17.xml" Type="http://schemas.openxmlformats.org/officeDocument/2006/relationships/slide"/><Relationship Id="rId46" Target="slides/slide18.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52.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3.jpeg" Type="http://schemas.openxmlformats.org/officeDocument/2006/relationships/image"/><Relationship Id="rId5" Target="../media/VAFx989jLYg.mp4" Type="http://schemas.openxmlformats.org/officeDocument/2006/relationships/video"/><Relationship Id="rId6" Target="../media/VAFx989jLYg.mp4" Type="http://schemas.microsoft.com/office/2007/relationships/media"/></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54.jpeg" Type="http://schemas.openxmlformats.org/officeDocument/2006/relationships/image"/><Relationship Id="rId7" Target="../media/VAFx-cOZvwE.mp4" Type="http://schemas.openxmlformats.org/officeDocument/2006/relationships/video"/><Relationship Id="rId8" Target="../media/VAFx-cOZvwE.mp4" Type="http://schemas.microsoft.com/office/2007/relationships/media"/></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 Id="rId8" Target="../media/image15.png" Type="http://schemas.openxmlformats.org/officeDocument/2006/relationships/image"/><Relationship Id="rId9" Target="../media/image16.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12" Target="../media/image23.png" Type="http://schemas.openxmlformats.org/officeDocument/2006/relationships/image"/><Relationship Id="rId13" Target="../media/image24.svg" Type="http://schemas.openxmlformats.org/officeDocument/2006/relationships/image"/><Relationship Id="rId14" Target="../media/image25.png" Type="http://schemas.openxmlformats.org/officeDocument/2006/relationships/image"/><Relationship Id="rId15" Target="../media/image26.svg" Type="http://schemas.openxmlformats.org/officeDocument/2006/relationships/image"/><Relationship Id="rId16" Target="../media/image27.png" Type="http://schemas.openxmlformats.org/officeDocument/2006/relationships/image"/><Relationship Id="rId17" Target="../media/image28.svg" Type="http://schemas.openxmlformats.org/officeDocument/2006/relationships/image"/><Relationship Id="rId18" Target="../media/image29.png" Type="http://schemas.openxmlformats.org/officeDocument/2006/relationships/image"/><Relationship Id="rId19" Target="../media/image30.sv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jpe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 Id="rId7" Target="../media/image37.png" Type="http://schemas.openxmlformats.org/officeDocument/2006/relationships/image"/><Relationship Id="rId8" Target="../media/image38.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3.svg" Type="http://schemas.openxmlformats.org/officeDocument/2006/relationships/image"/><Relationship Id="rId2" Target="../media/image39.png" Type="http://schemas.openxmlformats.org/officeDocument/2006/relationships/image"/><Relationship Id="rId3" Target="../media/image40.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41.jpeg" Type="http://schemas.openxmlformats.org/officeDocument/2006/relationships/image"/><Relationship Id="rId9" Target="../media/image4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6.svg" Type="http://schemas.openxmlformats.org/officeDocument/2006/relationships/image"/><Relationship Id="rId2" Target="../media/image39.png" Type="http://schemas.openxmlformats.org/officeDocument/2006/relationships/image"/><Relationship Id="rId3" Target="../media/image40.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44.jpeg" Type="http://schemas.openxmlformats.org/officeDocument/2006/relationships/image"/><Relationship Id="rId9" Target="../media/image4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svg" Type="http://schemas.openxmlformats.org/officeDocument/2006/relationships/image"/><Relationship Id="rId4" Target="../media/image49.png" Type="http://schemas.openxmlformats.org/officeDocument/2006/relationships/image"/><Relationship Id="rId5" Target="https://www.intelrealsense.com/depth-camera-d435/" TargetMode="External" Type="http://schemas.openxmlformats.org/officeDocument/2006/relationships/hyperlink"/><Relationship Id="rId6" Target="https://www.intelrealsense.com/depth-camera-d435/" TargetMode="External" Type="http://schemas.openxmlformats.org/officeDocument/2006/relationships/hyperlink"/></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8910000">
            <a:off x="-1340013" y="-4019782"/>
            <a:ext cx="20968026" cy="18326563"/>
          </a:xfrm>
          <a:custGeom>
            <a:avLst/>
            <a:gdLst/>
            <a:ahLst/>
            <a:cxnLst/>
            <a:rect r="r" b="b" t="t" l="l"/>
            <a:pathLst>
              <a:path h="18326563" w="20968026">
                <a:moveTo>
                  <a:pt x="20968026" y="8771110"/>
                </a:moveTo>
                <a:lnTo>
                  <a:pt x="5374943" y="18326564"/>
                </a:lnTo>
                <a:lnTo>
                  <a:pt x="0" y="9555454"/>
                </a:lnTo>
                <a:lnTo>
                  <a:pt x="15593083" y="0"/>
                </a:lnTo>
                <a:lnTo>
                  <a:pt x="20968026" y="8771110"/>
                </a:lnTo>
                <a:close/>
              </a:path>
            </a:pathLst>
          </a:custGeom>
          <a:blipFill>
            <a:blip r:embed="rId2"/>
            <a:stretch>
              <a:fillRect l="-54482" t="-7230" r="-54482" b="-7230"/>
            </a:stretch>
          </a:blipFill>
        </p:spPr>
      </p:sp>
      <p:grpSp>
        <p:nvGrpSpPr>
          <p:cNvPr name="Group 3" id="3"/>
          <p:cNvGrpSpPr/>
          <p:nvPr/>
        </p:nvGrpSpPr>
        <p:grpSpPr>
          <a:xfrm rot="1060987">
            <a:off x="7978683" y="-1295652"/>
            <a:ext cx="12247371" cy="15299036"/>
            <a:chOff x="0" y="0"/>
            <a:chExt cx="3225645" cy="4029376"/>
          </a:xfrm>
        </p:grpSpPr>
        <p:sp>
          <p:nvSpPr>
            <p:cNvPr name="Freeform 4" id="4"/>
            <p:cNvSpPr/>
            <p:nvPr/>
          </p:nvSpPr>
          <p:spPr>
            <a:xfrm flipH="false" flipV="false" rot="0">
              <a:off x="0" y="0"/>
              <a:ext cx="3225645" cy="4029376"/>
            </a:xfrm>
            <a:custGeom>
              <a:avLst/>
              <a:gdLst/>
              <a:ahLst/>
              <a:cxnLst/>
              <a:rect r="r" b="b" t="t" l="l"/>
              <a:pathLst>
                <a:path h="4029376" w="3225645">
                  <a:moveTo>
                    <a:pt x="0" y="0"/>
                  </a:moveTo>
                  <a:lnTo>
                    <a:pt x="3225645" y="0"/>
                  </a:lnTo>
                  <a:lnTo>
                    <a:pt x="3225645" y="4029376"/>
                  </a:lnTo>
                  <a:lnTo>
                    <a:pt x="0" y="4029376"/>
                  </a:lnTo>
                  <a:close/>
                </a:path>
              </a:pathLst>
            </a:custGeom>
            <a:solidFill>
              <a:srgbClr val="072227">
                <a:alpha val="54902"/>
              </a:srgbClr>
            </a:solidFill>
          </p:spPr>
        </p:sp>
        <p:sp>
          <p:nvSpPr>
            <p:cNvPr name="TextBox 5" id="5"/>
            <p:cNvSpPr txBox="true"/>
            <p:nvPr/>
          </p:nvSpPr>
          <p:spPr>
            <a:xfrm>
              <a:off x="0" y="-38100"/>
              <a:ext cx="3225645" cy="4067476"/>
            </a:xfrm>
            <a:prstGeom prst="rect">
              <a:avLst/>
            </a:prstGeom>
          </p:spPr>
          <p:txBody>
            <a:bodyPr anchor="ctr" rtlCol="false" tIns="50800" lIns="50800" bIns="50800" rIns="50800"/>
            <a:lstStyle/>
            <a:p>
              <a:pPr algn="ctr">
                <a:lnSpc>
                  <a:spcPts val="3079"/>
                </a:lnSpc>
                <a:spcBef>
                  <a:spcPct val="0"/>
                </a:spcBef>
              </a:pPr>
            </a:p>
          </p:txBody>
        </p:sp>
      </p:grpSp>
      <p:sp>
        <p:nvSpPr>
          <p:cNvPr name="Freeform 6" id="6"/>
          <p:cNvSpPr/>
          <p:nvPr/>
        </p:nvSpPr>
        <p:spPr>
          <a:xfrm flipH="false" flipV="false" rot="-10800000">
            <a:off x="14507246" y="363602"/>
            <a:ext cx="3780754" cy="2599268"/>
          </a:xfrm>
          <a:custGeom>
            <a:avLst/>
            <a:gdLst/>
            <a:ahLst/>
            <a:cxnLst/>
            <a:rect r="r" b="b" t="t" l="l"/>
            <a:pathLst>
              <a:path h="2599268" w="3780754">
                <a:moveTo>
                  <a:pt x="0" y="0"/>
                </a:moveTo>
                <a:lnTo>
                  <a:pt x="3780754" y="0"/>
                </a:lnTo>
                <a:lnTo>
                  <a:pt x="3780754" y="2599268"/>
                </a:lnTo>
                <a:lnTo>
                  <a:pt x="0" y="25992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10800000">
            <a:off x="14844559" y="8949204"/>
            <a:ext cx="4278311" cy="1213971"/>
          </a:xfrm>
          <a:custGeom>
            <a:avLst/>
            <a:gdLst/>
            <a:ahLst/>
            <a:cxnLst/>
            <a:rect r="r" b="b" t="t" l="l"/>
            <a:pathLst>
              <a:path h="1213971" w="4278311">
                <a:moveTo>
                  <a:pt x="0" y="0"/>
                </a:moveTo>
                <a:lnTo>
                  <a:pt x="4278311" y="0"/>
                </a:lnTo>
                <a:lnTo>
                  <a:pt x="4278311" y="1213971"/>
                </a:lnTo>
                <a:lnTo>
                  <a:pt x="0" y="12139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302271" y="216201"/>
            <a:ext cx="1452858" cy="812499"/>
          </a:xfrm>
          <a:custGeom>
            <a:avLst/>
            <a:gdLst/>
            <a:ahLst/>
            <a:cxnLst/>
            <a:rect r="r" b="b" t="t" l="l"/>
            <a:pathLst>
              <a:path h="812499" w="1452858">
                <a:moveTo>
                  <a:pt x="0" y="0"/>
                </a:moveTo>
                <a:lnTo>
                  <a:pt x="1452858" y="0"/>
                </a:lnTo>
                <a:lnTo>
                  <a:pt x="1452858" y="812499"/>
                </a:lnTo>
                <a:lnTo>
                  <a:pt x="0" y="812499"/>
                </a:lnTo>
                <a:lnTo>
                  <a:pt x="0" y="0"/>
                </a:lnTo>
                <a:close/>
              </a:path>
            </a:pathLst>
          </a:custGeom>
          <a:blipFill>
            <a:blip r:embed="rId7"/>
            <a:stretch>
              <a:fillRect l="0" t="0" r="0" b="0"/>
            </a:stretch>
          </a:blipFill>
        </p:spPr>
      </p:sp>
      <p:sp>
        <p:nvSpPr>
          <p:cNvPr name="Freeform 9" id="9"/>
          <p:cNvSpPr/>
          <p:nvPr/>
        </p:nvSpPr>
        <p:spPr>
          <a:xfrm flipH="false" flipV="false" rot="0">
            <a:off x="5539485" y="6579882"/>
            <a:ext cx="5742605" cy="3230215"/>
          </a:xfrm>
          <a:custGeom>
            <a:avLst/>
            <a:gdLst/>
            <a:ahLst/>
            <a:cxnLst/>
            <a:rect r="r" b="b" t="t" l="l"/>
            <a:pathLst>
              <a:path h="3230215" w="5742605">
                <a:moveTo>
                  <a:pt x="0" y="0"/>
                </a:moveTo>
                <a:lnTo>
                  <a:pt x="5742605" y="0"/>
                </a:lnTo>
                <a:lnTo>
                  <a:pt x="5742605" y="3230215"/>
                </a:lnTo>
                <a:lnTo>
                  <a:pt x="0" y="3230215"/>
                </a:lnTo>
                <a:lnTo>
                  <a:pt x="0" y="0"/>
                </a:lnTo>
                <a:close/>
              </a:path>
            </a:pathLst>
          </a:custGeom>
          <a:blipFill>
            <a:blip r:embed="rId8">
              <a:extLst>
                <a:ext uri="{96DAC541-7B7A-43D3-8B79-37D633B846F1}">
                  <asvg:svgBlip xmlns:asvg="http://schemas.microsoft.com/office/drawing/2016/SVG/main" r:embed="rId9"/>
                </a:ext>
              </a:extLst>
            </a:blip>
            <a:stretch>
              <a:fillRect l="-5785" t="0" r="-5785" b="0"/>
            </a:stretch>
          </a:blipFill>
          <a:ln w="38100" cap="sq">
            <a:solidFill>
              <a:srgbClr val="000000"/>
            </a:solidFill>
            <a:prstDash val="sysDot"/>
            <a:miter/>
          </a:ln>
        </p:spPr>
      </p:sp>
      <p:sp>
        <p:nvSpPr>
          <p:cNvPr name="TextBox 10" id="10"/>
          <p:cNvSpPr txBox="true"/>
          <p:nvPr/>
        </p:nvSpPr>
        <p:spPr>
          <a:xfrm rot="0">
            <a:off x="6567726" y="165593"/>
            <a:ext cx="5152549" cy="827990"/>
          </a:xfrm>
          <a:prstGeom prst="rect">
            <a:avLst/>
          </a:prstGeom>
        </p:spPr>
        <p:txBody>
          <a:bodyPr anchor="t" rtlCol="false" tIns="0" lIns="0" bIns="0" rIns="0">
            <a:spAutoFit/>
          </a:bodyPr>
          <a:lstStyle/>
          <a:p>
            <a:pPr algn="ctr">
              <a:lnSpc>
                <a:spcPts val="6862"/>
              </a:lnSpc>
            </a:pPr>
            <a:r>
              <a:rPr lang="en-US" sz="4901">
                <a:solidFill>
                  <a:srgbClr val="FFFFFF"/>
                </a:solidFill>
                <a:latin typeface="Canva Sans Bold"/>
              </a:rPr>
              <a:t>IEEE IC HACK 2.0</a:t>
            </a:r>
          </a:p>
        </p:txBody>
      </p:sp>
      <p:sp>
        <p:nvSpPr>
          <p:cNvPr name="TextBox 11" id="11"/>
          <p:cNvSpPr txBox="true"/>
          <p:nvPr/>
        </p:nvSpPr>
        <p:spPr>
          <a:xfrm rot="0">
            <a:off x="495805" y="1819413"/>
            <a:ext cx="1259324" cy="537844"/>
          </a:xfrm>
          <a:prstGeom prst="rect">
            <a:avLst/>
          </a:prstGeom>
        </p:spPr>
        <p:txBody>
          <a:bodyPr anchor="t" rtlCol="false" tIns="0" lIns="0" bIns="0" rIns="0">
            <a:spAutoFit/>
          </a:bodyPr>
          <a:lstStyle/>
          <a:p>
            <a:pPr algn="ctr">
              <a:lnSpc>
                <a:spcPts val="4480"/>
              </a:lnSpc>
            </a:pPr>
            <a:r>
              <a:rPr lang="en-US" sz="3200">
                <a:solidFill>
                  <a:srgbClr val="FFFFFF"/>
                </a:solidFill>
                <a:latin typeface="Canva Sans Bold"/>
              </a:rPr>
              <a:t>TEAM:</a:t>
            </a:r>
          </a:p>
        </p:txBody>
      </p:sp>
      <p:sp>
        <p:nvSpPr>
          <p:cNvPr name="TextBox 12" id="12"/>
          <p:cNvSpPr txBox="true"/>
          <p:nvPr/>
        </p:nvSpPr>
        <p:spPr>
          <a:xfrm rot="0">
            <a:off x="1934970" y="1613689"/>
            <a:ext cx="7209030" cy="1892778"/>
          </a:xfrm>
          <a:prstGeom prst="rect">
            <a:avLst/>
          </a:prstGeom>
        </p:spPr>
        <p:txBody>
          <a:bodyPr anchor="t" rtlCol="false" tIns="0" lIns="0" bIns="0" rIns="0">
            <a:spAutoFit/>
          </a:bodyPr>
          <a:lstStyle/>
          <a:p>
            <a:pPr>
              <a:lnSpc>
                <a:spcPts val="7663"/>
              </a:lnSpc>
            </a:pPr>
            <a:r>
              <a:rPr lang="en-US" sz="5397" spc="253">
                <a:solidFill>
                  <a:srgbClr val="FFFAEF"/>
                </a:solidFill>
                <a:latin typeface="CS Gordon Serif"/>
              </a:rPr>
              <a:t>VISION EXPLORERS</a:t>
            </a:r>
          </a:p>
        </p:txBody>
      </p:sp>
      <p:sp>
        <p:nvSpPr>
          <p:cNvPr name="TextBox 13" id="13"/>
          <p:cNvSpPr txBox="true"/>
          <p:nvPr/>
        </p:nvSpPr>
        <p:spPr>
          <a:xfrm rot="0">
            <a:off x="5359644" y="4087493"/>
            <a:ext cx="11899656" cy="1807030"/>
          </a:xfrm>
          <a:prstGeom prst="rect">
            <a:avLst/>
          </a:prstGeom>
        </p:spPr>
        <p:txBody>
          <a:bodyPr anchor="t" rtlCol="false" tIns="0" lIns="0" bIns="0" rIns="0">
            <a:spAutoFit/>
          </a:bodyPr>
          <a:lstStyle/>
          <a:p>
            <a:pPr algn="ctr">
              <a:lnSpc>
                <a:spcPts val="7399"/>
              </a:lnSpc>
            </a:pPr>
            <a:r>
              <a:rPr lang="en-US" sz="4836" spc="188">
                <a:solidFill>
                  <a:srgbClr val="FFFAEF"/>
                </a:solidFill>
                <a:latin typeface="CS Gordon Serif"/>
              </a:rPr>
              <a:t>“ADVANCED AUTONOMOUS VEHICLE TECHNOLOGY”</a:t>
            </a:r>
          </a:p>
        </p:txBody>
      </p:sp>
      <p:sp>
        <p:nvSpPr>
          <p:cNvPr name="TextBox 14" id="14"/>
          <p:cNvSpPr txBox="true"/>
          <p:nvPr/>
        </p:nvSpPr>
        <p:spPr>
          <a:xfrm rot="0">
            <a:off x="495805" y="4173218"/>
            <a:ext cx="4647724" cy="537844"/>
          </a:xfrm>
          <a:prstGeom prst="rect">
            <a:avLst/>
          </a:prstGeom>
        </p:spPr>
        <p:txBody>
          <a:bodyPr anchor="t" rtlCol="false" tIns="0" lIns="0" bIns="0" rIns="0">
            <a:spAutoFit/>
          </a:bodyPr>
          <a:lstStyle/>
          <a:p>
            <a:pPr algn="ctr">
              <a:lnSpc>
                <a:spcPts val="4480"/>
              </a:lnSpc>
            </a:pPr>
            <a:r>
              <a:rPr lang="en-US" sz="3200">
                <a:solidFill>
                  <a:srgbClr val="FFFFFF"/>
                </a:solidFill>
                <a:latin typeface="Canva Sans Bold"/>
              </a:rPr>
              <a:t>PROBLEM STATEMENT:</a:t>
            </a:r>
          </a:p>
        </p:txBody>
      </p:sp>
      <p:sp>
        <p:nvSpPr>
          <p:cNvPr name="TextBox 15" id="15"/>
          <p:cNvSpPr txBox="true"/>
          <p:nvPr/>
        </p:nvSpPr>
        <p:spPr>
          <a:xfrm rot="0">
            <a:off x="3667366" y="7451616"/>
            <a:ext cx="11177192" cy="1280180"/>
          </a:xfrm>
          <a:prstGeom prst="rect">
            <a:avLst/>
          </a:prstGeom>
        </p:spPr>
        <p:txBody>
          <a:bodyPr anchor="t" rtlCol="false" tIns="0" lIns="0" bIns="0" rIns="0">
            <a:spAutoFit/>
          </a:bodyPr>
          <a:lstStyle/>
          <a:p>
            <a:pPr>
              <a:lnSpc>
                <a:spcPts val="5239"/>
              </a:lnSpc>
            </a:pPr>
            <a:r>
              <a:rPr lang="en-US" sz="3516">
                <a:solidFill>
                  <a:srgbClr val="FFFFFF"/>
                </a:solidFill>
                <a:latin typeface="Canva Sans Bold"/>
              </a:rPr>
              <a:t>A system that excels in understanding the road and making swift decisions to ensure passenger safety.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4992607" cy="1678764"/>
          </a:xfrm>
          <a:custGeom>
            <a:avLst/>
            <a:gdLst/>
            <a:ahLst/>
            <a:cxnLst/>
            <a:rect r="r" b="b" t="t" l="l"/>
            <a:pathLst>
              <a:path h="1678764" w="4992607">
                <a:moveTo>
                  <a:pt x="0" y="0"/>
                </a:moveTo>
                <a:lnTo>
                  <a:pt x="4992607" y="0"/>
                </a:lnTo>
                <a:lnTo>
                  <a:pt x="4992607" y="1678764"/>
                </a:lnTo>
                <a:lnTo>
                  <a:pt x="0" y="16787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4349" y="4221939"/>
            <a:ext cx="4992607" cy="1678764"/>
          </a:xfrm>
          <a:custGeom>
            <a:avLst/>
            <a:gdLst/>
            <a:ahLst/>
            <a:cxnLst/>
            <a:rect r="r" b="b" t="t" l="l"/>
            <a:pathLst>
              <a:path h="1678764" w="4992607">
                <a:moveTo>
                  <a:pt x="0" y="0"/>
                </a:moveTo>
                <a:lnTo>
                  <a:pt x="4992607" y="0"/>
                </a:lnTo>
                <a:lnTo>
                  <a:pt x="4992607" y="1678764"/>
                </a:lnTo>
                <a:lnTo>
                  <a:pt x="0" y="16787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29210" y="7247595"/>
            <a:ext cx="4992607" cy="1678764"/>
          </a:xfrm>
          <a:custGeom>
            <a:avLst/>
            <a:gdLst/>
            <a:ahLst/>
            <a:cxnLst/>
            <a:rect r="r" b="b" t="t" l="l"/>
            <a:pathLst>
              <a:path h="1678764" w="4992607">
                <a:moveTo>
                  <a:pt x="0" y="0"/>
                </a:moveTo>
                <a:lnTo>
                  <a:pt x="4992607" y="0"/>
                </a:lnTo>
                <a:lnTo>
                  <a:pt x="4992607" y="1678763"/>
                </a:lnTo>
                <a:lnTo>
                  <a:pt x="0" y="16787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5725500" y="-1396380"/>
            <a:ext cx="7703650" cy="13620139"/>
            <a:chOff x="0" y="0"/>
            <a:chExt cx="2028945" cy="3587197"/>
          </a:xfrm>
        </p:grpSpPr>
        <p:sp>
          <p:nvSpPr>
            <p:cNvPr name="Freeform 6" id="6"/>
            <p:cNvSpPr/>
            <p:nvPr/>
          </p:nvSpPr>
          <p:spPr>
            <a:xfrm flipH="false" flipV="false" rot="0">
              <a:off x="0" y="0"/>
              <a:ext cx="2028945" cy="3587197"/>
            </a:xfrm>
            <a:custGeom>
              <a:avLst/>
              <a:gdLst/>
              <a:ahLst/>
              <a:cxnLst/>
              <a:rect r="r" b="b" t="t" l="l"/>
              <a:pathLst>
                <a:path h="3587197" w="2028945">
                  <a:moveTo>
                    <a:pt x="0" y="0"/>
                  </a:moveTo>
                  <a:lnTo>
                    <a:pt x="2028945" y="0"/>
                  </a:lnTo>
                  <a:lnTo>
                    <a:pt x="2028945" y="3587197"/>
                  </a:lnTo>
                  <a:lnTo>
                    <a:pt x="0" y="3587197"/>
                  </a:lnTo>
                  <a:close/>
                </a:path>
              </a:pathLst>
            </a:custGeom>
            <a:solidFill>
              <a:srgbClr val="35858B"/>
            </a:solidFill>
          </p:spPr>
        </p:sp>
        <p:sp>
          <p:nvSpPr>
            <p:cNvPr name="TextBox 7" id="7"/>
            <p:cNvSpPr txBox="true"/>
            <p:nvPr/>
          </p:nvSpPr>
          <p:spPr>
            <a:xfrm>
              <a:off x="0" y="-38100"/>
              <a:ext cx="2028945" cy="3625297"/>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rot="0">
            <a:off x="6021307" y="1858557"/>
            <a:ext cx="1179099" cy="0"/>
          </a:xfrm>
          <a:prstGeom prst="line">
            <a:avLst/>
          </a:prstGeom>
          <a:ln cap="flat" w="66675">
            <a:solidFill>
              <a:srgbClr val="AEFEFF"/>
            </a:solidFill>
            <a:prstDash val="solid"/>
            <a:headEnd type="none" len="sm" w="sm"/>
            <a:tailEnd type="oval" len="lg" w="lg"/>
          </a:ln>
        </p:spPr>
      </p:sp>
      <p:sp>
        <p:nvSpPr>
          <p:cNvPr name="AutoShape 9" id="9"/>
          <p:cNvSpPr/>
          <p:nvPr/>
        </p:nvSpPr>
        <p:spPr>
          <a:xfrm>
            <a:off x="6021307" y="4725088"/>
            <a:ext cx="1179099" cy="0"/>
          </a:xfrm>
          <a:prstGeom prst="line">
            <a:avLst/>
          </a:prstGeom>
          <a:ln cap="flat" w="66675">
            <a:solidFill>
              <a:srgbClr val="AEFEFF"/>
            </a:solidFill>
            <a:prstDash val="solid"/>
            <a:headEnd type="none" len="sm" w="sm"/>
            <a:tailEnd type="oval" len="lg" w="lg"/>
          </a:ln>
        </p:spPr>
      </p:sp>
      <p:sp>
        <p:nvSpPr>
          <p:cNvPr name="AutoShape 10" id="10"/>
          <p:cNvSpPr/>
          <p:nvPr/>
        </p:nvSpPr>
        <p:spPr>
          <a:xfrm>
            <a:off x="6278482" y="7655412"/>
            <a:ext cx="1179099" cy="0"/>
          </a:xfrm>
          <a:prstGeom prst="line">
            <a:avLst/>
          </a:prstGeom>
          <a:ln cap="flat" w="66675">
            <a:solidFill>
              <a:srgbClr val="AEFEFF"/>
            </a:solidFill>
            <a:prstDash val="solid"/>
            <a:headEnd type="none" len="sm" w="sm"/>
            <a:tailEnd type="oval" len="lg" w="lg"/>
          </a:ln>
        </p:spPr>
      </p:sp>
      <p:sp>
        <p:nvSpPr>
          <p:cNvPr name="Freeform 11" id="11"/>
          <p:cNvSpPr/>
          <p:nvPr/>
        </p:nvSpPr>
        <p:spPr>
          <a:xfrm flipH="false" flipV="false" rot="-5400000">
            <a:off x="10542254" y="5013876"/>
            <a:ext cx="10445574" cy="417823"/>
          </a:xfrm>
          <a:custGeom>
            <a:avLst/>
            <a:gdLst/>
            <a:ahLst/>
            <a:cxnLst/>
            <a:rect r="r" b="b" t="t" l="l"/>
            <a:pathLst>
              <a:path h="417823" w="10445574">
                <a:moveTo>
                  <a:pt x="0" y="0"/>
                </a:moveTo>
                <a:lnTo>
                  <a:pt x="10445574" y="0"/>
                </a:lnTo>
                <a:lnTo>
                  <a:pt x="10445574" y="417822"/>
                </a:lnTo>
                <a:lnTo>
                  <a:pt x="0" y="4178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2159049" y="1269912"/>
            <a:ext cx="3223207" cy="1186815"/>
          </a:xfrm>
          <a:prstGeom prst="rect">
            <a:avLst/>
          </a:prstGeom>
        </p:spPr>
        <p:txBody>
          <a:bodyPr anchor="t" rtlCol="false" tIns="0" lIns="0" bIns="0" rIns="0">
            <a:spAutoFit/>
          </a:bodyPr>
          <a:lstStyle/>
          <a:p>
            <a:pPr algn="ctr">
              <a:lnSpc>
                <a:spcPts val="4679"/>
              </a:lnSpc>
            </a:pPr>
            <a:r>
              <a:rPr lang="en-US" sz="3999">
                <a:solidFill>
                  <a:srgbClr val="FFFFFF"/>
                </a:solidFill>
                <a:latin typeface="Roboto Condensed"/>
              </a:rPr>
              <a:t>A* Search Algorithm</a:t>
            </a:r>
          </a:p>
        </p:txBody>
      </p:sp>
      <p:sp>
        <p:nvSpPr>
          <p:cNvPr name="TextBox 13" id="13"/>
          <p:cNvSpPr txBox="true"/>
          <p:nvPr/>
        </p:nvSpPr>
        <p:spPr>
          <a:xfrm rot="0">
            <a:off x="2217074" y="4338867"/>
            <a:ext cx="3223207" cy="1777365"/>
          </a:xfrm>
          <a:prstGeom prst="rect">
            <a:avLst/>
          </a:prstGeom>
        </p:spPr>
        <p:txBody>
          <a:bodyPr anchor="t" rtlCol="false" tIns="0" lIns="0" bIns="0" rIns="0">
            <a:spAutoFit/>
          </a:bodyPr>
          <a:lstStyle/>
          <a:p>
            <a:pPr algn="ctr">
              <a:lnSpc>
                <a:spcPts val="4679"/>
              </a:lnSpc>
            </a:pPr>
            <a:r>
              <a:rPr lang="en-US" sz="3999">
                <a:solidFill>
                  <a:srgbClr val="FFFFFF"/>
                </a:solidFill>
                <a:latin typeface="Roboto Condensed"/>
              </a:rPr>
              <a:t>AMCL</a:t>
            </a:r>
          </a:p>
          <a:p>
            <a:pPr algn="ctr">
              <a:lnSpc>
                <a:spcPts val="4679"/>
              </a:lnSpc>
            </a:pPr>
            <a:r>
              <a:rPr lang="en-US" sz="3999">
                <a:solidFill>
                  <a:srgbClr val="FFFFFF"/>
                </a:solidFill>
                <a:latin typeface="Roboto Condensed"/>
              </a:rPr>
              <a:t> Algorithm</a:t>
            </a:r>
          </a:p>
          <a:p>
            <a:pPr algn="ctr">
              <a:lnSpc>
                <a:spcPts val="4679"/>
              </a:lnSpc>
            </a:pPr>
          </a:p>
        </p:txBody>
      </p:sp>
      <p:sp>
        <p:nvSpPr>
          <p:cNvPr name="TextBox 14" id="14"/>
          <p:cNvSpPr txBox="true"/>
          <p:nvPr/>
        </p:nvSpPr>
        <p:spPr>
          <a:xfrm rot="0">
            <a:off x="2217074" y="7480935"/>
            <a:ext cx="3223207" cy="1777365"/>
          </a:xfrm>
          <a:prstGeom prst="rect">
            <a:avLst/>
          </a:prstGeom>
        </p:spPr>
        <p:txBody>
          <a:bodyPr anchor="t" rtlCol="false" tIns="0" lIns="0" bIns="0" rIns="0">
            <a:spAutoFit/>
          </a:bodyPr>
          <a:lstStyle/>
          <a:p>
            <a:pPr algn="ctr">
              <a:lnSpc>
                <a:spcPts val="4679"/>
              </a:lnSpc>
            </a:pPr>
            <a:r>
              <a:rPr lang="en-US" sz="3999">
                <a:solidFill>
                  <a:srgbClr val="FFFFFF"/>
                </a:solidFill>
                <a:latin typeface="Roboto Condensed"/>
              </a:rPr>
              <a:t>SLAM</a:t>
            </a:r>
          </a:p>
          <a:p>
            <a:pPr algn="ctr">
              <a:lnSpc>
                <a:spcPts val="4679"/>
              </a:lnSpc>
            </a:pPr>
            <a:r>
              <a:rPr lang="en-US" sz="3999">
                <a:solidFill>
                  <a:srgbClr val="FFFFFF"/>
                </a:solidFill>
                <a:latin typeface="Roboto Condensed"/>
              </a:rPr>
              <a:t> Algorith</a:t>
            </a:r>
          </a:p>
          <a:p>
            <a:pPr algn="ctr">
              <a:lnSpc>
                <a:spcPts val="4679"/>
              </a:lnSpc>
            </a:pPr>
          </a:p>
        </p:txBody>
      </p:sp>
      <p:sp>
        <p:nvSpPr>
          <p:cNvPr name="TextBox 15" id="15"/>
          <p:cNvSpPr txBox="true"/>
          <p:nvPr/>
        </p:nvSpPr>
        <p:spPr>
          <a:xfrm rot="0">
            <a:off x="7457581" y="1362274"/>
            <a:ext cx="7903982" cy="897255"/>
          </a:xfrm>
          <a:prstGeom prst="rect">
            <a:avLst/>
          </a:prstGeom>
        </p:spPr>
        <p:txBody>
          <a:bodyPr anchor="t" rtlCol="false" tIns="0" lIns="0" bIns="0" rIns="0">
            <a:spAutoFit/>
          </a:bodyPr>
          <a:lstStyle/>
          <a:p>
            <a:pPr>
              <a:lnSpc>
                <a:spcPts val="3509"/>
              </a:lnSpc>
            </a:pPr>
            <a:r>
              <a:rPr lang="en-US" sz="3000">
                <a:solidFill>
                  <a:srgbClr val="FFFFFF"/>
                </a:solidFill>
                <a:latin typeface="Roboto Condensed"/>
              </a:rPr>
              <a:t>A* Search algorithm is one of the best and popular technique used in path-finding and graph traversals.</a:t>
            </a:r>
          </a:p>
        </p:txBody>
      </p:sp>
      <p:sp>
        <p:nvSpPr>
          <p:cNvPr name="TextBox 16" id="16"/>
          <p:cNvSpPr txBox="true"/>
          <p:nvPr/>
        </p:nvSpPr>
        <p:spPr>
          <a:xfrm rot="0">
            <a:off x="7200406" y="3324592"/>
            <a:ext cx="8299223" cy="3232420"/>
          </a:xfrm>
          <a:prstGeom prst="rect">
            <a:avLst/>
          </a:prstGeom>
        </p:spPr>
        <p:txBody>
          <a:bodyPr anchor="t" rtlCol="false" tIns="0" lIns="0" bIns="0" rIns="0">
            <a:spAutoFit/>
          </a:bodyPr>
          <a:lstStyle/>
          <a:p>
            <a:pPr>
              <a:lnSpc>
                <a:spcPts val="3685"/>
              </a:lnSpc>
            </a:pPr>
            <a:r>
              <a:rPr lang="en-US" sz="3150">
                <a:solidFill>
                  <a:srgbClr val="FFFFFF"/>
                </a:solidFill>
                <a:latin typeface="Roboto Condensed"/>
              </a:rPr>
              <a:t>AMCL is a probabilistic algorithm that utilizes a particle filter to estimate a robot's 2D position and orientation based on sensor data. The algorithm operates by representing the robot's position and orientation as a probability distribution of particles. Each particle represents a possible position and orientation of the robot.</a:t>
            </a:r>
          </a:p>
        </p:txBody>
      </p:sp>
      <p:sp>
        <p:nvSpPr>
          <p:cNvPr name="TextBox 17" id="17"/>
          <p:cNvSpPr txBox="true"/>
          <p:nvPr/>
        </p:nvSpPr>
        <p:spPr>
          <a:xfrm rot="0">
            <a:off x="7554865" y="7238070"/>
            <a:ext cx="7903982" cy="1335405"/>
          </a:xfrm>
          <a:prstGeom prst="rect">
            <a:avLst/>
          </a:prstGeom>
        </p:spPr>
        <p:txBody>
          <a:bodyPr anchor="t" rtlCol="false" tIns="0" lIns="0" bIns="0" rIns="0">
            <a:spAutoFit/>
          </a:bodyPr>
          <a:lstStyle/>
          <a:p>
            <a:pPr>
              <a:lnSpc>
                <a:spcPts val="3509"/>
              </a:lnSpc>
            </a:pPr>
            <a:r>
              <a:rPr lang="en-US" sz="3000">
                <a:solidFill>
                  <a:srgbClr val="FFFFFF"/>
                </a:solidFill>
                <a:latin typeface="Roboto Condensed"/>
              </a:rPr>
              <a:t> method used for autonomous vehicles that lets you build a map and localize your vehicle in that map at the same time.</a:t>
            </a:r>
            <a:r>
              <a:rPr lang="en-US" sz="3000">
                <a:solidFill>
                  <a:srgbClr val="FFFFFF"/>
                </a:solidFill>
                <a:latin typeface="Roboto Condensed"/>
              </a:rPr>
              <a:t>tive.</a:t>
            </a:r>
          </a:p>
        </p:txBody>
      </p:sp>
      <p:sp>
        <p:nvSpPr>
          <p:cNvPr name="TextBox 18" id="18"/>
          <p:cNvSpPr txBox="true"/>
          <p:nvPr/>
        </p:nvSpPr>
        <p:spPr>
          <a:xfrm rot="5400000">
            <a:off x="12637788" y="4576918"/>
            <a:ext cx="8676447" cy="727768"/>
          </a:xfrm>
          <a:prstGeom prst="rect">
            <a:avLst/>
          </a:prstGeom>
        </p:spPr>
        <p:txBody>
          <a:bodyPr anchor="t" rtlCol="false" tIns="0" lIns="0" bIns="0" rIns="0">
            <a:spAutoFit/>
          </a:bodyPr>
          <a:lstStyle/>
          <a:p>
            <a:pPr algn="ctr">
              <a:lnSpc>
                <a:spcPts val="5945"/>
              </a:lnSpc>
            </a:pPr>
            <a:r>
              <a:rPr lang="en-US" sz="4339" spc="247">
                <a:solidFill>
                  <a:srgbClr val="FFFAEF"/>
                </a:solidFill>
                <a:latin typeface="CS Gordon Serif"/>
              </a:rPr>
              <a:t>TECHNOLOGY</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072227"/>
        </a:solidFill>
      </p:bgPr>
    </p:bg>
    <p:spTree>
      <p:nvGrpSpPr>
        <p:cNvPr id="1" name=""/>
        <p:cNvGrpSpPr/>
        <p:nvPr/>
      </p:nvGrpSpPr>
      <p:grpSpPr>
        <a:xfrm>
          <a:off x="0" y="0"/>
          <a:ext cx="0" cy="0"/>
          <a:chOff x="0" y="0"/>
          <a:chExt cx="0" cy="0"/>
        </a:xfrm>
      </p:grpSpPr>
      <p:sp>
        <p:nvSpPr>
          <p:cNvPr name="TextBox 2" id="2"/>
          <p:cNvSpPr txBox="true"/>
          <p:nvPr/>
        </p:nvSpPr>
        <p:spPr>
          <a:xfrm rot="0">
            <a:off x="4805776" y="291407"/>
            <a:ext cx="8676447" cy="793014"/>
          </a:xfrm>
          <a:prstGeom prst="rect">
            <a:avLst/>
          </a:prstGeom>
        </p:spPr>
        <p:txBody>
          <a:bodyPr anchor="t" rtlCol="false" tIns="0" lIns="0" bIns="0" rIns="0">
            <a:spAutoFit/>
          </a:bodyPr>
          <a:lstStyle/>
          <a:p>
            <a:pPr algn="ctr">
              <a:lnSpc>
                <a:spcPts val="6493"/>
              </a:lnSpc>
            </a:pPr>
            <a:r>
              <a:rPr lang="en-US" sz="4739" spc="270">
                <a:solidFill>
                  <a:srgbClr val="FFFAEF"/>
                </a:solidFill>
                <a:latin typeface="CS Gordon Serif"/>
              </a:rPr>
              <a:t>SOLUTIONS</a:t>
            </a:r>
          </a:p>
        </p:txBody>
      </p:sp>
      <p:sp>
        <p:nvSpPr>
          <p:cNvPr name="TextBox 3" id="3"/>
          <p:cNvSpPr txBox="true"/>
          <p:nvPr/>
        </p:nvSpPr>
        <p:spPr>
          <a:xfrm rot="0">
            <a:off x="465900" y="1861998"/>
            <a:ext cx="4805776" cy="1536725"/>
          </a:xfrm>
          <a:prstGeom prst="rect">
            <a:avLst/>
          </a:prstGeom>
        </p:spPr>
        <p:txBody>
          <a:bodyPr anchor="t" rtlCol="false" tIns="0" lIns="0" bIns="0" rIns="0">
            <a:spAutoFit/>
          </a:bodyPr>
          <a:lstStyle/>
          <a:p>
            <a:pPr algn="ctr">
              <a:lnSpc>
                <a:spcPts val="6180"/>
              </a:lnSpc>
            </a:pPr>
            <a:r>
              <a:rPr lang="en-US" sz="4414">
                <a:solidFill>
                  <a:srgbClr val="FFFAEF"/>
                </a:solidFill>
                <a:latin typeface="Canva Sans Bold"/>
              </a:rPr>
              <a:t>Sensing and Perception</a:t>
            </a:r>
          </a:p>
        </p:txBody>
      </p:sp>
      <p:sp>
        <p:nvSpPr>
          <p:cNvPr name="TextBox 4" id="4"/>
          <p:cNvSpPr txBox="true"/>
          <p:nvPr/>
        </p:nvSpPr>
        <p:spPr>
          <a:xfrm rot="0">
            <a:off x="12488834" y="1861998"/>
            <a:ext cx="4735156" cy="1536725"/>
          </a:xfrm>
          <a:prstGeom prst="rect">
            <a:avLst/>
          </a:prstGeom>
        </p:spPr>
        <p:txBody>
          <a:bodyPr anchor="t" rtlCol="false" tIns="0" lIns="0" bIns="0" rIns="0">
            <a:spAutoFit/>
          </a:bodyPr>
          <a:lstStyle/>
          <a:p>
            <a:pPr algn="ctr">
              <a:lnSpc>
                <a:spcPts val="6180"/>
              </a:lnSpc>
            </a:pPr>
            <a:r>
              <a:rPr lang="en-US" sz="4414">
                <a:solidFill>
                  <a:srgbClr val="FFFAEF"/>
                </a:solidFill>
                <a:latin typeface="Canva Sans Bold"/>
              </a:rPr>
              <a:t>Redundancy and </a:t>
            </a:r>
          </a:p>
          <a:p>
            <a:pPr algn="ctr">
              <a:lnSpc>
                <a:spcPts val="6180"/>
              </a:lnSpc>
            </a:pPr>
            <a:r>
              <a:rPr lang="en-US" sz="4414">
                <a:solidFill>
                  <a:srgbClr val="FFFAEF"/>
                </a:solidFill>
                <a:latin typeface="Canva Sans Bold"/>
              </a:rPr>
              <a:t>Safety</a:t>
            </a:r>
          </a:p>
        </p:txBody>
      </p:sp>
      <p:sp>
        <p:nvSpPr>
          <p:cNvPr name="TextBox 5" id="5"/>
          <p:cNvSpPr txBox="true"/>
          <p:nvPr/>
        </p:nvSpPr>
        <p:spPr>
          <a:xfrm rot="0">
            <a:off x="6379266" y="1861998"/>
            <a:ext cx="4628947" cy="1536725"/>
          </a:xfrm>
          <a:prstGeom prst="rect">
            <a:avLst/>
          </a:prstGeom>
        </p:spPr>
        <p:txBody>
          <a:bodyPr anchor="t" rtlCol="false" tIns="0" lIns="0" bIns="0" rIns="0">
            <a:spAutoFit/>
          </a:bodyPr>
          <a:lstStyle/>
          <a:p>
            <a:pPr algn="ctr">
              <a:lnSpc>
                <a:spcPts val="6180"/>
              </a:lnSpc>
            </a:pPr>
            <a:r>
              <a:rPr lang="en-US" sz="4414">
                <a:solidFill>
                  <a:srgbClr val="FFFAEF"/>
                </a:solidFill>
                <a:latin typeface="Canva Sans Bold"/>
              </a:rPr>
              <a:t>Localization and </a:t>
            </a:r>
          </a:p>
          <a:p>
            <a:pPr algn="ctr">
              <a:lnSpc>
                <a:spcPts val="6180"/>
              </a:lnSpc>
            </a:pPr>
            <a:r>
              <a:rPr lang="en-US" sz="4414">
                <a:solidFill>
                  <a:srgbClr val="FFFAEF"/>
                </a:solidFill>
                <a:latin typeface="Canva Sans Bold"/>
              </a:rPr>
              <a:t>Mapping</a:t>
            </a:r>
          </a:p>
        </p:txBody>
      </p:sp>
      <p:sp>
        <p:nvSpPr>
          <p:cNvPr name="TextBox 6" id="6"/>
          <p:cNvSpPr txBox="true"/>
          <p:nvPr/>
        </p:nvSpPr>
        <p:spPr>
          <a:xfrm rot="0">
            <a:off x="465900" y="4208348"/>
            <a:ext cx="5271676" cy="4274684"/>
          </a:xfrm>
          <a:prstGeom prst="rect">
            <a:avLst/>
          </a:prstGeom>
        </p:spPr>
        <p:txBody>
          <a:bodyPr anchor="t" rtlCol="false" tIns="0" lIns="0" bIns="0" rIns="0">
            <a:spAutoFit/>
          </a:bodyPr>
          <a:lstStyle/>
          <a:p>
            <a:pPr>
              <a:lnSpc>
                <a:spcPts val="3787"/>
              </a:lnSpc>
            </a:pPr>
            <a:r>
              <a:rPr lang="en-US" sz="2705">
                <a:solidFill>
                  <a:srgbClr val="FFFAEF"/>
                </a:solidFill>
                <a:latin typeface="Canva Sans"/>
              </a:rPr>
              <a:t>AVs need to understand their environment to operate safely. This involves the use of sensors such as LiDAR, radar, cameras, ultrasonic sensors, and GPS to perceive the vehicle's surroundings, detect obstacles, and understand the road layout.</a:t>
            </a:r>
          </a:p>
        </p:txBody>
      </p:sp>
      <p:sp>
        <p:nvSpPr>
          <p:cNvPr name="TextBox 7" id="7"/>
          <p:cNvSpPr txBox="true"/>
          <p:nvPr/>
        </p:nvSpPr>
        <p:spPr>
          <a:xfrm rot="0">
            <a:off x="6379266" y="4208348"/>
            <a:ext cx="5271676" cy="3798434"/>
          </a:xfrm>
          <a:prstGeom prst="rect">
            <a:avLst/>
          </a:prstGeom>
        </p:spPr>
        <p:txBody>
          <a:bodyPr anchor="t" rtlCol="false" tIns="0" lIns="0" bIns="0" rIns="0">
            <a:spAutoFit/>
          </a:bodyPr>
          <a:lstStyle/>
          <a:p>
            <a:pPr>
              <a:lnSpc>
                <a:spcPts val="3787"/>
              </a:lnSpc>
            </a:pPr>
            <a:r>
              <a:rPr lang="en-US" sz="2705">
                <a:solidFill>
                  <a:srgbClr val="FFFAEF"/>
                </a:solidFill>
                <a:latin typeface="Canva Sans"/>
              </a:rPr>
              <a:t>AVs must determine their precise location and create a map of their environment. This is achieved through technologies like high-definition maps, simultaneous localization and mapping (SLAM), and dead reckoning.</a:t>
            </a:r>
          </a:p>
        </p:txBody>
      </p:sp>
      <p:sp>
        <p:nvSpPr>
          <p:cNvPr name="TextBox 8" id="8"/>
          <p:cNvSpPr txBox="true"/>
          <p:nvPr/>
        </p:nvSpPr>
        <p:spPr>
          <a:xfrm rot="0">
            <a:off x="12488834" y="4217873"/>
            <a:ext cx="5394992" cy="2901644"/>
          </a:xfrm>
          <a:prstGeom prst="rect">
            <a:avLst/>
          </a:prstGeom>
        </p:spPr>
        <p:txBody>
          <a:bodyPr anchor="t" rtlCol="false" tIns="0" lIns="0" bIns="0" rIns="0">
            <a:spAutoFit/>
          </a:bodyPr>
          <a:lstStyle/>
          <a:p>
            <a:pPr>
              <a:lnSpc>
                <a:spcPts val="3876"/>
              </a:lnSpc>
            </a:pPr>
            <a:r>
              <a:rPr lang="en-US" sz="2768">
                <a:solidFill>
                  <a:srgbClr val="FFFAEF"/>
                </a:solidFill>
                <a:latin typeface="Canva Sans"/>
              </a:rPr>
              <a:t>Ensuring the safety and reliability of AVs is critical. This involves designing systems with redundancy and fail-safes to handle unexpected situations and system failures.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grpSp>
        <p:nvGrpSpPr>
          <p:cNvPr name="Group 2" id="2"/>
          <p:cNvGrpSpPr/>
          <p:nvPr/>
        </p:nvGrpSpPr>
        <p:grpSpPr>
          <a:xfrm rot="0">
            <a:off x="-5521075" y="-377508"/>
            <a:ext cx="27488974" cy="3086100"/>
            <a:chOff x="0" y="0"/>
            <a:chExt cx="7239895" cy="812800"/>
          </a:xfrm>
        </p:grpSpPr>
        <p:sp>
          <p:nvSpPr>
            <p:cNvPr name="Freeform 3" id="3"/>
            <p:cNvSpPr/>
            <p:nvPr/>
          </p:nvSpPr>
          <p:spPr>
            <a:xfrm flipH="false" flipV="false" rot="0">
              <a:off x="0" y="0"/>
              <a:ext cx="7239895" cy="812800"/>
            </a:xfrm>
            <a:custGeom>
              <a:avLst/>
              <a:gdLst/>
              <a:ahLst/>
              <a:cxnLst/>
              <a:rect r="r" b="b" t="t" l="l"/>
              <a:pathLst>
                <a:path h="812800" w="7239895">
                  <a:moveTo>
                    <a:pt x="0" y="0"/>
                  </a:moveTo>
                  <a:lnTo>
                    <a:pt x="7239895" y="0"/>
                  </a:lnTo>
                  <a:lnTo>
                    <a:pt x="7239895" y="812800"/>
                  </a:lnTo>
                  <a:lnTo>
                    <a:pt x="0" y="812800"/>
                  </a:lnTo>
                  <a:close/>
                </a:path>
              </a:pathLst>
            </a:custGeom>
            <a:solidFill>
              <a:srgbClr val="35858B"/>
            </a:solidFill>
          </p:spPr>
        </p:sp>
        <p:sp>
          <p:nvSpPr>
            <p:cNvPr name="TextBox 4" id="4"/>
            <p:cNvSpPr txBox="true"/>
            <p:nvPr/>
          </p:nvSpPr>
          <p:spPr>
            <a:xfrm>
              <a:off x="0" y="-38100"/>
              <a:ext cx="7239895"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10800000">
            <a:off x="0" y="2339060"/>
            <a:ext cx="18476613" cy="739065"/>
          </a:xfrm>
          <a:custGeom>
            <a:avLst/>
            <a:gdLst/>
            <a:ahLst/>
            <a:cxnLst/>
            <a:rect r="r" b="b" t="t" l="l"/>
            <a:pathLst>
              <a:path h="739065" w="18476613">
                <a:moveTo>
                  <a:pt x="0" y="0"/>
                </a:moveTo>
                <a:lnTo>
                  <a:pt x="18476613" y="0"/>
                </a:lnTo>
                <a:lnTo>
                  <a:pt x="18476613" y="739064"/>
                </a:lnTo>
                <a:lnTo>
                  <a:pt x="0" y="7390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41429" y="-868815"/>
            <a:ext cx="5520044" cy="3795030"/>
          </a:xfrm>
          <a:custGeom>
            <a:avLst/>
            <a:gdLst/>
            <a:ahLst/>
            <a:cxnLst/>
            <a:rect r="r" b="b" t="t" l="l"/>
            <a:pathLst>
              <a:path h="3795030" w="5520044">
                <a:moveTo>
                  <a:pt x="0" y="0"/>
                </a:moveTo>
                <a:lnTo>
                  <a:pt x="5520044" y="0"/>
                </a:lnTo>
                <a:lnTo>
                  <a:pt x="5520044" y="3795030"/>
                </a:lnTo>
                <a:lnTo>
                  <a:pt x="0" y="37950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10800000">
            <a:off x="14110518" y="-527402"/>
            <a:ext cx="4706901" cy="3235994"/>
          </a:xfrm>
          <a:custGeom>
            <a:avLst/>
            <a:gdLst/>
            <a:ahLst/>
            <a:cxnLst/>
            <a:rect r="r" b="b" t="t" l="l"/>
            <a:pathLst>
              <a:path h="3235994" w="4706901">
                <a:moveTo>
                  <a:pt x="0" y="0"/>
                </a:moveTo>
                <a:lnTo>
                  <a:pt x="4706901" y="0"/>
                </a:lnTo>
                <a:lnTo>
                  <a:pt x="4706901" y="3235994"/>
                </a:lnTo>
                <a:lnTo>
                  <a:pt x="0" y="32359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4805776" y="615135"/>
            <a:ext cx="8676447" cy="961925"/>
          </a:xfrm>
          <a:prstGeom prst="rect">
            <a:avLst/>
          </a:prstGeom>
        </p:spPr>
        <p:txBody>
          <a:bodyPr anchor="t" rtlCol="false" tIns="0" lIns="0" bIns="0" rIns="0">
            <a:spAutoFit/>
          </a:bodyPr>
          <a:lstStyle/>
          <a:p>
            <a:pPr algn="ctr">
              <a:lnSpc>
                <a:spcPts val="7863"/>
              </a:lnSpc>
            </a:pPr>
            <a:r>
              <a:rPr lang="en-US" sz="5739" spc="327">
                <a:solidFill>
                  <a:srgbClr val="FFFAEF"/>
                </a:solidFill>
                <a:latin typeface="CS Gordon Serif"/>
              </a:rPr>
              <a:t>INNOVATION</a:t>
            </a:r>
          </a:p>
        </p:txBody>
      </p:sp>
      <p:sp>
        <p:nvSpPr>
          <p:cNvPr name="TextBox 9" id="9"/>
          <p:cNvSpPr txBox="true"/>
          <p:nvPr/>
        </p:nvSpPr>
        <p:spPr>
          <a:xfrm rot="0">
            <a:off x="1457788" y="4512010"/>
            <a:ext cx="15801512" cy="3658846"/>
          </a:xfrm>
          <a:prstGeom prst="rect">
            <a:avLst/>
          </a:prstGeom>
        </p:spPr>
        <p:txBody>
          <a:bodyPr anchor="t" rtlCol="false" tIns="0" lIns="0" bIns="0" rIns="0">
            <a:spAutoFit/>
          </a:bodyPr>
          <a:lstStyle/>
          <a:p>
            <a:pPr>
              <a:lnSpc>
                <a:spcPts val="4131"/>
              </a:lnSpc>
            </a:pPr>
          </a:p>
          <a:p>
            <a:pPr>
              <a:lnSpc>
                <a:spcPts val="4131"/>
              </a:lnSpc>
            </a:pPr>
            <a:r>
              <a:rPr lang="en-US" sz="2950">
                <a:solidFill>
                  <a:srgbClr val="FFFAEF"/>
                </a:solidFill>
                <a:latin typeface="Roboto Condensed Bold"/>
              </a:rPr>
              <a:t>Ethical Decision-Making: After classifying the objects, the system needs to make decisions based on their importance. This is a complex and controversial area of research, as it involves making trade-offs between different ethical considerations.</a:t>
            </a:r>
          </a:p>
          <a:p>
            <a:pPr>
              <a:lnSpc>
                <a:spcPts val="4131"/>
              </a:lnSpc>
            </a:pPr>
            <a:r>
              <a:rPr lang="en-US" sz="2950">
                <a:solidFill>
                  <a:srgbClr val="FFFAEF"/>
                </a:solidFill>
                <a:latin typeface="Roboto Condensed Bold"/>
              </a:rPr>
              <a:t>Define a set of rules that prioritize certain types of objects over others. For example, the system might be programmed to always prioritize human life over animal life.</a:t>
            </a:r>
          </a:p>
          <a:p>
            <a:pPr>
              <a:lnSpc>
                <a:spcPts val="4131"/>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grpSp>
        <p:nvGrpSpPr>
          <p:cNvPr name="Group 2" id="2"/>
          <p:cNvGrpSpPr/>
          <p:nvPr/>
        </p:nvGrpSpPr>
        <p:grpSpPr>
          <a:xfrm rot="0">
            <a:off x="-5521075" y="-377508"/>
            <a:ext cx="27488974" cy="3086100"/>
            <a:chOff x="0" y="0"/>
            <a:chExt cx="7239895" cy="812800"/>
          </a:xfrm>
        </p:grpSpPr>
        <p:sp>
          <p:nvSpPr>
            <p:cNvPr name="Freeform 3" id="3"/>
            <p:cNvSpPr/>
            <p:nvPr/>
          </p:nvSpPr>
          <p:spPr>
            <a:xfrm flipH="false" flipV="false" rot="0">
              <a:off x="0" y="0"/>
              <a:ext cx="7239895" cy="812800"/>
            </a:xfrm>
            <a:custGeom>
              <a:avLst/>
              <a:gdLst/>
              <a:ahLst/>
              <a:cxnLst/>
              <a:rect r="r" b="b" t="t" l="l"/>
              <a:pathLst>
                <a:path h="812800" w="7239895">
                  <a:moveTo>
                    <a:pt x="0" y="0"/>
                  </a:moveTo>
                  <a:lnTo>
                    <a:pt x="7239895" y="0"/>
                  </a:lnTo>
                  <a:lnTo>
                    <a:pt x="7239895" y="812800"/>
                  </a:lnTo>
                  <a:lnTo>
                    <a:pt x="0" y="812800"/>
                  </a:lnTo>
                  <a:close/>
                </a:path>
              </a:pathLst>
            </a:custGeom>
            <a:solidFill>
              <a:srgbClr val="35858B"/>
            </a:solidFill>
          </p:spPr>
        </p:sp>
        <p:sp>
          <p:nvSpPr>
            <p:cNvPr name="TextBox 4" id="4"/>
            <p:cNvSpPr txBox="true"/>
            <p:nvPr/>
          </p:nvSpPr>
          <p:spPr>
            <a:xfrm>
              <a:off x="0" y="-38100"/>
              <a:ext cx="7239895"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10800000">
            <a:off x="0" y="2339060"/>
            <a:ext cx="18476613" cy="739065"/>
          </a:xfrm>
          <a:custGeom>
            <a:avLst/>
            <a:gdLst/>
            <a:ahLst/>
            <a:cxnLst/>
            <a:rect r="r" b="b" t="t" l="l"/>
            <a:pathLst>
              <a:path h="739065" w="18476613">
                <a:moveTo>
                  <a:pt x="0" y="0"/>
                </a:moveTo>
                <a:lnTo>
                  <a:pt x="18476613" y="0"/>
                </a:lnTo>
                <a:lnTo>
                  <a:pt x="18476613" y="739064"/>
                </a:lnTo>
                <a:lnTo>
                  <a:pt x="0" y="7390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41429" y="-868815"/>
            <a:ext cx="5520044" cy="3795030"/>
          </a:xfrm>
          <a:custGeom>
            <a:avLst/>
            <a:gdLst/>
            <a:ahLst/>
            <a:cxnLst/>
            <a:rect r="r" b="b" t="t" l="l"/>
            <a:pathLst>
              <a:path h="3795030" w="5520044">
                <a:moveTo>
                  <a:pt x="0" y="0"/>
                </a:moveTo>
                <a:lnTo>
                  <a:pt x="5520044" y="0"/>
                </a:lnTo>
                <a:lnTo>
                  <a:pt x="5520044" y="3795030"/>
                </a:lnTo>
                <a:lnTo>
                  <a:pt x="0" y="37950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10800000">
            <a:off x="14110518" y="-527402"/>
            <a:ext cx="4706901" cy="3235994"/>
          </a:xfrm>
          <a:custGeom>
            <a:avLst/>
            <a:gdLst/>
            <a:ahLst/>
            <a:cxnLst/>
            <a:rect r="r" b="b" t="t" l="l"/>
            <a:pathLst>
              <a:path h="3235994" w="4706901">
                <a:moveTo>
                  <a:pt x="0" y="0"/>
                </a:moveTo>
                <a:lnTo>
                  <a:pt x="4706901" y="0"/>
                </a:lnTo>
                <a:lnTo>
                  <a:pt x="4706901" y="3235994"/>
                </a:lnTo>
                <a:lnTo>
                  <a:pt x="0" y="32359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950055" y="3245884"/>
            <a:ext cx="10761598" cy="5767544"/>
          </a:xfrm>
          <a:custGeom>
            <a:avLst/>
            <a:gdLst/>
            <a:ahLst/>
            <a:cxnLst/>
            <a:rect r="r" b="b" t="t" l="l"/>
            <a:pathLst>
              <a:path h="5767544" w="10761598">
                <a:moveTo>
                  <a:pt x="0" y="0"/>
                </a:moveTo>
                <a:lnTo>
                  <a:pt x="10761598" y="0"/>
                </a:lnTo>
                <a:lnTo>
                  <a:pt x="10761598" y="5767544"/>
                </a:lnTo>
                <a:lnTo>
                  <a:pt x="0" y="5767544"/>
                </a:lnTo>
                <a:lnTo>
                  <a:pt x="0" y="0"/>
                </a:lnTo>
                <a:close/>
              </a:path>
            </a:pathLst>
          </a:custGeom>
          <a:blipFill>
            <a:blip r:embed="rId6"/>
            <a:stretch>
              <a:fillRect l="0" t="0" r="0" b="0"/>
            </a:stretch>
          </a:blipFill>
        </p:spPr>
      </p:sp>
      <p:sp>
        <p:nvSpPr>
          <p:cNvPr name="TextBox 9" id="9"/>
          <p:cNvSpPr txBox="true"/>
          <p:nvPr/>
        </p:nvSpPr>
        <p:spPr>
          <a:xfrm rot="0">
            <a:off x="4805776" y="615135"/>
            <a:ext cx="8676447" cy="961925"/>
          </a:xfrm>
          <a:prstGeom prst="rect">
            <a:avLst/>
          </a:prstGeom>
        </p:spPr>
        <p:txBody>
          <a:bodyPr anchor="t" rtlCol="false" tIns="0" lIns="0" bIns="0" rIns="0">
            <a:spAutoFit/>
          </a:bodyPr>
          <a:lstStyle/>
          <a:p>
            <a:pPr algn="ctr">
              <a:lnSpc>
                <a:spcPts val="7863"/>
              </a:lnSpc>
            </a:pPr>
            <a:r>
              <a:rPr lang="en-US" sz="5739" spc="327">
                <a:solidFill>
                  <a:srgbClr val="FFFAEF"/>
                </a:solidFill>
                <a:latin typeface="CS Gordon Serif"/>
              </a:rPr>
              <a:t>INNOVATION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grpSp>
        <p:nvGrpSpPr>
          <p:cNvPr name="Group 2" id="2"/>
          <p:cNvGrpSpPr/>
          <p:nvPr/>
        </p:nvGrpSpPr>
        <p:grpSpPr>
          <a:xfrm rot="0">
            <a:off x="-5521075" y="-377508"/>
            <a:ext cx="25014358" cy="2029232"/>
            <a:chOff x="0" y="0"/>
            <a:chExt cx="6588144" cy="534448"/>
          </a:xfrm>
        </p:grpSpPr>
        <p:sp>
          <p:nvSpPr>
            <p:cNvPr name="Freeform 3" id="3"/>
            <p:cNvSpPr/>
            <p:nvPr/>
          </p:nvSpPr>
          <p:spPr>
            <a:xfrm flipH="false" flipV="false" rot="0">
              <a:off x="0" y="0"/>
              <a:ext cx="6588144" cy="534448"/>
            </a:xfrm>
            <a:custGeom>
              <a:avLst/>
              <a:gdLst/>
              <a:ahLst/>
              <a:cxnLst/>
              <a:rect r="r" b="b" t="t" l="l"/>
              <a:pathLst>
                <a:path h="534448" w="6588144">
                  <a:moveTo>
                    <a:pt x="0" y="0"/>
                  </a:moveTo>
                  <a:lnTo>
                    <a:pt x="6588144" y="0"/>
                  </a:lnTo>
                  <a:lnTo>
                    <a:pt x="6588144" y="534448"/>
                  </a:lnTo>
                  <a:lnTo>
                    <a:pt x="0" y="534448"/>
                  </a:lnTo>
                  <a:close/>
                </a:path>
              </a:pathLst>
            </a:custGeom>
            <a:solidFill>
              <a:srgbClr val="35858B"/>
            </a:solidFill>
          </p:spPr>
        </p:sp>
        <p:sp>
          <p:nvSpPr>
            <p:cNvPr name="TextBox 4" id="4"/>
            <p:cNvSpPr txBox="true"/>
            <p:nvPr/>
          </p:nvSpPr>
          <p:spPr>
            <a:xfrm>
              <a:off x="0" y="-38100"/>
              <a:ext cx="6588144" cy="57254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141429" y="-868815"/>
            <a:ext cx="5520044" cy="3795030"/>
          </a:xfrm>
          <a:custGeom>
            <a:avLst/>
            <a:gdLst/>
            <a:ahLst/>
            <a:cxnLst/>
            <a:rect r="r" b="b" t="t" l="l"/>
            <a:pathLst>
              <a:path h="3795030" w="5520044">
                <a:moveTo>
                  <a:pt x="0" y="0"/>
                </a:moveTo>
                <a:lnTo>
                  <a:pt x="5520044" y="0"/>
                </a:lnTo>
                <a:lnTo>
                  <a:pt x="5520044" y="3795030"/>
                </a:lnTo>
                <a:lnTo>
                  <a:pt x="0" y="37950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4110518" y="-527402"/>
            <a:ext cx="4706901" cy="3235994"/>
          </a:xfrm>
          <a:custGeom>
            <a:avLst/>
            <a:gdLst/>
            <a:ahLst/>
            <a:cxnLst/>
            <a:rect r="r" b="b" t="t" l="l"/>
            <a:pathLst>
              <a:path h="3235994" w="4706901">
                <a:moveTo>
                  <a:pt x="0" y="0"/>
                </a:moveTo>
                <a:lnTo>
                  <a:pt x="4706901" y="0"/>
                </a:lnTo>
                <a:lnTo>
                  <a:pt x="4706901" y="3235994"/>
                </a:lnTo>
                <a:lnTo>
                  <a:pt x="0" y="3235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7" id="7">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3971" t="24343" r="13965" b="14264"/>
          <a:stretch>
            <a:fillRect/>
          </a:stretch>
        </p:blipFill>
        <p:spPr>
          <a:xfrm flipH="false" flipV="false" rot="0">
            <a:off x="368130" y="2257168"/>
            <a:ext cx="17525042" cy="7374781"/>
          </a:xfrm>
          <a:prstGeom prst="rect">
            <a:avLst/>
          </a:prstGeom>
        </p:spPr>
      </p:pic>
      <p:sp>
        <p:nvSpPr>
          <p:cNvPr name="TextBox 8" id="8"/>
          <p:cNvSpPr txBox="true"/>
          <p:nvPr/>
        </p:nvSpPr>
        <p:spPr>
          <a:xfrm rot="0">
            <a:off x="4805776" y="108521"/>
            <a:ext cx="8676447" cy="961925"/>
          </a:xfrm>
          <a:prstGeom prst="rect">
            <a:avLst/>
          </a:prstGeom>
        </p:spPr>
        <p:txBody>
          <a:bodyPr anchor="t" rtlCol="false" tIns="0" lIns="0" bIns="0" rIns="0">
            <a:spAutoFit/>
          </a:bodyPr>
          <a:lstStyle/>
          <a:p>
            <a:pPr algn="ctr">
              <a:lnSpc>
                <a:spcPts val="7863"/>
              </a:lnSpc>
            </a:pPr>
            <a:r>
              <a:rPr lang="en-US" sz="5739" spc="327">
                <a:solidFill>
                  <a:srgbClr val="FFFAEF"/>
                </a:solidFill>
                <a:latin typeface="CS Gordon Serif"/>
              </a:rPr>
              <a:t>INNOVATION</a:t>
            </a:r>
          </a:p>
        </p:txBody>
      </p:sp>
    </p:spTree>
  </p:cSld>
  <p:clrMapOvr>
    <a:masterClrMapping/>
  </p:clrMapOvr>
  <p:timing>
    <p:tnLst>
      <p:par>
        <p:cTn dur="indefinite" restart="never" nodeType="tmRoot">
          <p:childTnLst>
            <p:video>
              <p:cMediaNode vol="0">
                <p:cTn fill="hold" display="false">
                  <p:stCondLst>
                    <p:cond delay="indefinite"/>
                  </p:stCondLst>
                </p:cTn>
                <p:tgtEl>
                  <p:spTgt spid="7"/>
                </p:tgtEl>
              </p:cMediaNode>
            </p:video>
          </p:childTnLst>
        </p:cTn>
      </p:par>
    </p:tnLst>
  </p:timing>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grpSp>
        <p:nvGrpSpPr>
          <p:cNvPr name="Group 2" id="2"/>
          <p:cNvGrpSpPr/>
          <p:nvPr/>
        </p:nvGrpSpPr>
        <p:grpSpPr>
          <a:xfrm rot="0">
            <a:off x="-5521075" y="-377508"/>
            <a:ext cx="27488974" cy="3086100"/>
            <a:chOff x="0" y="0"/>
            <a:chExt cx="7239895" cy="812800"/>
          </a:xfrm>
        </p:grpSpPr>
        <p:sp>
          <p:nvSpPr>
            <p:cNvPr name="Freeform 3" id="3"/>
            <p:cNvSpPr/>
            <p:nvPr/>
          </p:nvSpPr>
          <p:spPr>
            <a:xfrm flipH="false" flipV="false" rot="0">
              <a:off x="0" y="0"/>
              <a:ext cx="7239895" cy="812800"/>
            </a:xfrm>
            <a:custGeom>
              <a:avLst/>
              <a:gdLst/>
              <a:ahLst/>
              <a:cxnLst/>
              <a:rect r="r" b="b" t="t" l="l"/>
              <a:pathLst>
                <a:path h="812800" w="7239895">
                  <a:moveTo>
                    <a:pt x="0" y="0"/>
                  </a:moveTo>
                  <a:lnTo>
                    <a:pt x="7239895" y="0"/>
                  </a:lnTo>
                  <a:lnTo>
                    <a:pt x="7239895" y="812800"/>
                  </a:lnTo>
                  <a:lnTo>
                    <a:pt x="0" y="812800"/>
                  </a:lnTo>
                  <a:close/>
                </a:path>
              </a:pathLst>
            </a:custGeom>
            <a:solidFill>
              <a:srgbClr val="35858B"/>
            </a:solidFill>
          </p:spPr>
        </p:sp>
        <p:sp>
          <p:nvSpPr>
            <p:cNvPr name="TextBox 4" id="4"/>
            <p:cNvSpPr txBox="true"/>
            <p:nvPr/>
          </p:nvSpPr>
          <p:spPr>
            <a:xfrm>
              <a:off x="0" y="-38100"/>
              <a:ext cx="7239895"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10800000">
            <a:off x="0" y="2339060"/>
            <a:ext cx="18476613" cy="739065"/>
          </a:xfrm>
          <a:custGeom>
            <a:avLst/>
            <a:gdLst/>
            <a:ahLst/>
            <a:cxnLst/>
            <a:rect r="r" b="b" t="t" l="l"/>
            <a:pathLst>
              <a:path h="739065" w="18476613">
                <a:moveTo>
                  <a:pt x="0" y="0"/>
                </a:moveTo>
                <a:lnTo>
                  <a:pt x="18476613" y="0"/>
                </a:lnTo>
                <a:lnTo>
                  <a:pt x="18476613" y="739064"/>
                </a:lnTo>
                <a:lnTo>
                  <a:pt x="0" y="7390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215848"/>
            <a:ext cx="4253732" cy="2924441"/>
          </a:xfrm>
          <a:custGeom>
            <a:avLst/>
            <a:gdLst/>
            <a:ahLst/>
            <a:cxnLst/>
            <a:rect r="r" b="b" t="t" l="l"/>
            <a:pathLst>
              <a:path h="2924441" w="4253732">
                <a:moveTo>
                  <a:pt x="0" y="0"/>
                </a:moveTo>
                <a:lnTo>
                  <a:pt x="4253732" y="0"/>
                </a:lnTo>
                <a:lnTo>
                  <a:pt x="4253732" y="2924440"/>
                </a:lnTo>
                <a:lnTo>
                  <a:pt x="0" y="29244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10800000">
            <a:off x="14283721" y="-215848"/>
            <a:ext cx="4462059" cy="3067665"/>
          </a:xfrm>
          <a:custGeom>
            <a:avLst/>
            <a:gdLst/>
            <a:ahLst/>
            <a:cxnLst/>
            <a:rect r="r" b="b" t="t" l="l"/>
            <a:pathLst>
              <a:path h="3067665" w="4462059">
                <a:moveTo>
                  <a:pt x="0" y="0"/>
                </a:moveTo>
                <a:lnTo>
                  <a:pt x="4462059" y="0"/>
                </a:lnTo>
                <a:lnTo>
                  <a:pt x="4462059" y="3067665"/>
                </a:lnTo>
                <a:lnTo>
                  <a:pt x="0" y="30676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4900083" y="417269"/>
            <a:ext cx="8676447" cy="961925"/>
          </a:xfrm>
          <a:prstGeom prst="rect">
            <a:avLst/>
          </a:prstGeom>
        </p:spPr>
        <p:txBody>
          <a:bodyPr anchor="t" rtlCol="false" tIns="0" lIns="0" bIns="0" rIns="0">
            <a:spAutoFit/>
          </a:bodyPr>
          <a:lstStyle/>
          <a:p>
            <a:pPr algn="ctr">
              <a:lnSpc>
                <a:spcPts val="7863"/>
              </a:lnSpc>
            </a:pPr>
            <a:r>
              <a:rPr lang="en-US" sz="5739" spc="327">
                <a:solidFill>
                  <a:srgbClr val="FFFAEF"/>
                </a:solidFill>
                <a:latin typeface="CS Gordon Serif"/>
              </a:rPr>
              <a:t>INNOVATION</a:t>
            </a:r>
          </a:p>
        </p:txBody>
      </p:sp>
      <p:sp>
        <p:nvSpPr>
          <p:cNvPr name="TextBox 9" id="9"/>
          <p:cNvSpPr txBox="true"/>
          <p:nvPr/>
        </p:nvSpPr>
        <p:spPr>
          <a:xfrm rot="0">
            <a:off x="1398433" y="4040149"/>
            <a:ext cx="14422010" cy="547231"/>
          </a:xfrm>
          <a:prstGeom prst="rect">
            <a:avLst/>
          </a:prstGeom>
        </p:spPr>
        <p:txBody>
          <a:bodyPr anchor="t" rtlCol="false" tIns="0" lIns="0" bIns="0" rIns="0">
            <a:spAutoFit/>
          </a:bodyPr>
          <a:lstStyle/>
          <a:p>
            <a:pPr>
              <a:lnSpc>
                <a:spcPts val="4247"/>
              </a:lnSpc>
            </a:pPr>
          </a:p>
        </p:txBody>
      </p:sp>
      <p:sp>
        <p:nvSpPr>
          <p:cNvPr name="TextBox 10" id="10"/>
          <p:cNvSpPr txBox="true"/>
          <p:nvPr/>
        </p:nvSpPr>
        <p:spPr>
          <a:xfrm rot="0">
            <a:off x="1687703" y="3526995"/>
            <a:ext cx="14422010" cy="4256381"/>
          </a:xfrm>
          <a:prstGeom prst="rect">
            <a:avLst/>
          </a:prstGeom>
        </p:spPr>
        <p:txBody>
          <a:bodyPr anchor="t" rtlCol="false" tIns="0" lIns="0" bIns="0" rIns="0">
            <a:spAutoFit/>
          </a:bodyPr>
          <a:lstStyle/>
          <a:p>
            <a:pPr>
              <a:lnSpc>
                <a:spcPts val="4271"/>
              </a:lnSpc>
            </a:pPr>
          </a:p>
          <a:p>
            <a:pPr>
              <a:lnSpc>
                <a:spcPts val="4271"/>
              </a:lnSpc>
            </a:pPr>
          </a:p>
          <a:p>
            <a:pPr>
              <a:lnSpc>
                <a:spcPts val="4271"/>
              </a:lnSpc>
              <a:spcBef>
                <a:spcPct val="0"/>
              </a:spcBef>
            </a:pPr>
            <a:r>
              <a:rPr lang="en-US" sz="3050">
                <a:solidFill>
                  <a:srgbClr val="FFFFFF"/>
                </a:solidFill>
                <a:latin typeface="Roboto Condensed"/>
              </a:rPr>
              <a:t>The combination of human drivers' practical judgment and ethical reasoning, together with the prowess of artificial intelligence in data analysis and real-time decision-making, is all set to revolutionize Advanced Driver Assistance Systems (ADAS) and self-driving vehicles. In scenarios where human drivers attempt decisions that could potentially lead to perilous outcomes, particularly in moments of driver </a:t>
            </a:r>
            <a:r>
              <a:rPr lang="en-US" sz="3050">
                <a:solidFill>
                  <a:srgbClr val="FFFFFF"/>
                </a:solidFill>
                <a:latin typeface="Roboto Condensed Bold"/>
              </a:rPr>
              <a:t>inattention</a:t>
            </a:r>
            <a:r>
              <a:rPr lang="en-US" sz="3050">
                <a:solidFill>
                  <a:srgbClr val="FFFFFF"/>
                </a:solidFill>
                <a:latin typeface="Roboto Condensed"/>
              </a:rPr>
              <a:t>, the integration of AI within autonomous vehicles assumes a pivotal role.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grpSp>
        <p:nvGrpSpPr>
          <p:cNvPr name="Group 2" id="2"/>
          <p:cNvGrpSpPr/>
          <p:nvPr/>
        </p:nvGrpSpPr>
        <p:grpSpPr>
          <a:xfrm rot="0">
            <a:off x="-5521075" y="-377508"/>
            <a:ext cx="27488974" cy="3086100"/>
            <a:chOff x="0" y="0"/>
            <a:chExt cx="7239895" cy="812800"/>
          </a:xfrm>
        </p:grpSpPr>
        <p:sp>
          <p:nvSpPr>
            <p:cNvPr name="Freeform 3" id="3"/>
            <p:cNvSpPr/>
            <p:nvPr/>
          </p:nvSpPr>
          <p:spPr>
            <a:xfrm flipH="false" flipV="false" rot="0">
              <a:off x="0" y="0"/>
              <a:ext cx="7239895" cy="812800"/>
            </a:xfrm>
            <a:custGeom>
              <a:avLst/>
              <a:gdLst/>
              <a:ahLst/>
              <a:cxnLst/>
              <a:rect r="r" b="b" t="t" l="l"/>
              <a:pathLst>
                <a:path h="812800" w="7239895">
                  <a:moveTo>
                    <a:pt x="0" y="0"/>
                  </a:moveTo>
                  <a:lnTo>
                    <a:pt x="7239895" y="0"/>
                  </a:lnTo>
                  <a:lnTo>
                    <a:pt x="7239895" y="812800"/>
                  </a:lnTo>
                  <a:lnTo>
                    <a:pt x="0" y="812800"/>
                  </a:lnTo>
                  <a:close/>
                </a:path>
              </a:pathLst>
            </a:custGeom>
            <a:solidFill>
              <a:srgbClr val="35858B"/>
            </a:solidFill>
          </p:spPr>
        </p:sp>
        <p:sp>
          <p:nvSpPr>
            <p:cNvPr name="TextBox 4" id="4"/>
            <p:cNvSpPr txBox="true"/>
            <p:nvPr/>
          </p:nvSpPr>
          <p:spPr>
            <a:xfrm>
              <a:off x="0" y="-38100"/>
              <a:ext cx="7239895"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10800000">
            <a:off x="0" y="2339060"/>
            <a:ext cx="18476613" cy="739065"/>
          </a:xfrm>
          <a:custGeom>
            <a:avLst/>
            <a:gdLst/>
            <a:ahLst/>
            <a:cxnLst/>
            <a:rect r="r" b="b" t="t" l="l"/>
            <a:pathLst>
              <a:path h="739065" w="18476613">
                <a:moveTo>
                  <a:pt x="0" y="0"/>
                </a:moveTo>
                <a:lnTo>
                  <a:pt x="18476613" y="0"/>
                </a:lnTo>
                <a:lnTo>
                  <a:pt x="18476613" y="739064"/>
                </a:lnTo>
                <a:lnTo>
                  <a:pt x="0" y="7390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215848"/>
            <a:ext cx="4253732" cy="2924441"/>
          </a:xfrm>
          <a:custGeom>
            <a:avLst/>
            <a:gdLst/>
            <a:ahLst/>
            <a:cxnLst/>
            <a:rect r="r" b="b" t="t" l="l"/>
            <a:pathLst>
              <a:path h="2924441" w="4253732">
                <a:moveTo>
                  <a:pt x="0" y="0"/>
                </a:moveTo>
                <a:lnTo>
                  <a:pt x="4253732" y="0"/>
                </a:lnTo>
                <a:lnTo>
                  <a:pt x="4253732" y="2924440"/>
                </a:lnTo>
                <a:lnTo>
                  <a:pt x="0" y="29244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10800000">
            <a:off x="14283721" y="-215848"/>
            <a:ext cx="4462059" cy="3067665"/>
          </a:xfrm>
          <a:custGeom>
            <a:avLst/>
            <a:gdLst/>
            <a:ahLst/>
            <a:cxnLst/>
            <a:rect r="r" b="b" t="t" l="l"/>
            <a:pathLst>
              <a:path h="3067665" w="4462059">
                <a:moveTo>
                  <a:pt x="0" y="0"/>
                </a:moveTo>
                <a:lnTo>
                  <a:pt x="4462059" y="0"/>
                </a:lnTo>
                <a:lnTo>
                  <a:pt x="4462059" y="3067665"/>
                </a:lnTo>
                <a:lnTo>
                  <a:pt x="0" y="30676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8" id="8">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0" t="0" r="0" b="0"/>
          <a:stretch>
            <a:fillRect/>
          </a:stretch>
        </p:blipFill>
        <p:spPr>
          <a:xfrm flipH="false" flipV="false" rot="0">
            <a:off x="1028700" y="830756"/>
            <a:ext cx="16230600" cy="9129712"/>
          </a:xfrm>
          <a:prstGeom prst="rect">
            <a:avLst/>
          </a:prstGeom>
        </p:spPr>
      </p:pic>
      <p:sp>
        <p:nvSpPr>
          <p:cNvPr name="TextBox 9" id="9"/>
          <p:cNvSpPr txBox="true"/>
          <p:nvPr/>
        </p:nvSpPr>
        <p:spPr>
          <a:xfrm rot="0">
            <a:off x="1398433" y="4040149"/>
            <a:ext cx="14422010" cy="547231"/>
          </a:xfrm>
          <a:prstGeom prst="rect">
            <a:avLst/>
          </a:prstGeom>
        </p:spPr>
        <p:txBody>
          <a:bodyPr anchor="t" rtlCol="false" tIns="0" lIns="0" bIns="0" rIns="0">
            <a:spAutoFit/>
          </a:bodyPr>
          <a:lstStyle/>
          <a:p>
            <a:pPr>
              <a:lnSpc>
                <a:spcPts val="4247"/>
              </a:lnSpc>
            </a:pPr>
          </a:p>
        </p:txBody>
      </p:sp>
    </p:spTree>
  </p:cSld>
  <p:clrMapOvr>
    <a:masterClrMapping/>
  </p:clrMapOvr>
  <p:timing>
    <p:tnLst>
      <p:par>
        <p:cTn dur="indefinite" restart="never" nodeType="tmRoot">
          <p:childTnLst>
            <p:video>
              <p:cMediaNode vol="100000">
                <p:cTn fill="hold" display="false">
                  <p:stCondLst>
                    <p:cond delay="indefinite"/>
                  </p:stCondLst>
                </p:cTn>
                <p:tgtEl>
                  <p:spTgt spid="8"/>
                </p:tgtEl>
              </p:cMediaNode>
            </p:video>
          </p:childTnLst>
        </p:cTn>
      </p:par>
    </p:tnLst>
  </p:timing>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grpSp>
        <p:nvGrpSpPr>
          <p:cNvPr name="Group 2" id="2"/>
          <p:cNvGrpSpPr/>
          <p:nvPr/>
        </p:nvGrpSpPr>
        <p:grpSpPr>
          <a:xfrm rot="0">
            <a:off x="-5521075" y="-377508"/>
            <a:ext cx="27488974" cy="3086100"/>
            <a:chOff x="0" y="0"/>
            <a:chExt cx="7239895" cy="812800"/>
          </a:xfrm>
        </p:grpSpPr>
        <p:sp>
          <p:nvSpPr>
            <p:cNvPr name="Freeform 3" id="3"/>
            <p:cNvSpPr/>
            <p:nvPr/>
          </p:nvSpPr>
          <p:spPr>
            <a:xfrm flipH="false" flipV="false" rot="0">
              <a:off x="0" y="0"/>
              <a:ext cx="7239895" cy="812800"/>
            </a:xfrm>
            <a:custGeom>
              <a:avLst/>
              <a:gdLst/>
              <a:ahLst/>
              <a:cxnLst/>
              <a:rect r="r" b="b" t="t" l="l"/>
              <a:pathLst>
                <a:path h="812800" w="7239895">
                  <a:moveTo>
                    <a:pt x="0" y="0"/>
                  </a:moveTo>
                  <a:lnTo>
                    <a:pt x="7239895" y="0"/>
                  </a:lnTo>
                  <a:lnTo>
                    <a:pt x="7239895" y="812800"/>
                  </a:lnTo>
                  <a:lnTo>
                    <a:pt x="0" y="812800"/>
                  </a:lnTo>
                  <a:close/>
                </a:path>
              </a:pathLst>
            </a:custGeom>
            <a:solidFill>
              <a:srgbClr val="35858B"/>
            </a:solidFill>
          </p:spPr>
        </p:sp>
        <p:sp>
          <p:nvSpPr>
            <p:cNvPr name="TextBox 4" id="4"/>
            <p:cNvSpPr txBox="true"/>
            <p:nvPr/>
          </p:nvSpPr>
          <p:spPr>
            <a:xfrm>
              <a:off x="0" y="-38100"/>
              <a:ext cx="7239895"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10800000">
            <a:off x="0" y="2339060"/>
            <a:ext cx="18476613" cy="739065"/>
          </a:xfrm>
          <a:custGeom>
            <a:avLst/>
            <a:gdLst/>
            <a:ahLst/>
            <a:cxnLst/>
            <a:rect r="r" b="b" t="t" l="l"/>
            <a:pathLst>
              <a:path h="739065" w="18476613">
                <a:moveTo>
                  <a:pt x="0" y="0"/>
                </a:moveTo>
                <a:lnTo>
                  <a:pt x="18476613" y="0"/>
                </a:lnTo>
                <a:lnTo>
                  <a:pt x="18476613" y="739064"/>
                </a:lnTo>
                <a:lnTo>
                  <a:pt x="0" y="7390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215848"/>
            <a:ext cx="4253732" cy="2924441"/>
          </a:xfrm>
          <a:custGeom>
            <a:avLst/>
            <a:gdLst/>
            <a:ahLst/>
            <a:cxnLst/>
            <a:rect r="r" b="b" t="t" l="l"/>
            <a:pathLst>
              <a:path h="2924441" w="4253732">
                <a:moveTo>
                  <a:pt x="0" y="0"/>
                </a:moveTo>
                <a:lnTo>
                  <a:pt x="4253732" y="0"/>
                </a:lnTo>
                <a:lnTo>
                  <a:pt x="4253732" y="2924440"/>
                </a:lnTo>
                <a:lnTo>
                  <a:pt x="0" y="29244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10800000">
            <a:off x="14283721" y="-215848"/>
            <a:ext cx="4462059" cy="3067665"/>
          </a:xfrm>
          <a:custGeom>
            <a:avLst/>
            <a:gdLst/>
            <a:ahLst/>
            <a:cxnLst/>
            <a:rect r="r" b="b" t="t" l="l"/>
            <a:pathLst>
              <a:path h="3067665" w="4462059">
                <a:moveTo>
                  <a:pt x="0" y="0"/>
                </a:moveTo>
                <a:lnTo>
                  <a:pt x="4462059" y="0"/>
                </a:lnTo>
                <a:lnTo>
                  <a:pt x="4462059" y="3067665"/>
                </a:lnTo>
                <a:lnTo>
                  <a:pt x="0" y="30676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4900083" y="417269"/>
            <a:ext cx="8676447" cy="961925"/>
          </a:xfrm>
          <a:prstGeom prst="rect">
            <a:avLst/>
          </a:prstGeom>
        </p:spPr>
        <p:txBody>
          <a:bodyPr anchor="t" rtlCol="false" tIns="0" lIns="0" bIns="0" rIns="0">
            <a:spAutoFit/>
          </a:bodyPr>
          <a:lstStyle/>
          <a:p>
            <a:pPr algn="ctr">
              <a:lnSpc>
                <a:spcPts val="7863"/>
              </a:lnSpc>
            </a:pPr>
            <a:r>
              <a:rPr lang="en-US" sz="5739" spc="327">
                <a:solidFill>
                  <a:srgbClr val="FFFAEF"/>
                </a:solidFill>
                <a:latin typeface="CS Gordon Serif"/>
              </a:rPr>
              <a:t>FUTURE SCOPE</a:t>
            </a:r>
          </a:p>
        </p:txBody>
      </p:sp>
      <p:sp>
        <p:nvSpPr>
          <p:cNvPr name="TextBox 9" id="9"/>
          <p:cNvSpPr txBox="true"/>
          <p:nvPr/>
        </p:nvSpPr>
        <p:spPr>
          <a:xfrm rot="0">
            <a:off x="1382317" y="3906799"/>
            <a:ext cx="15132434" cy="5467350"/>
          </a:xfrm>
          <a:prstGeom prst="rect">
            <a:avLst/>
          </a:prstGeom>
        </p:spPr>
        <p:txBody>
          <a:bodyPr anchor="t" rtlCol="false" tIns="0" lIns="0" bIns="0" rIns="0">
            <a:spAutoFit/>
          </a:bodyPr>
          <a:lstStyle/>
          <a:p>
            <a:pPr>
              <a:lnSpc>
                <a:spcPts val="4800"/>
              </a:lnSpc>
            </a:pPr>
            <a:r>
              <a:rPr lang="en-US" sz="3000" spc="30">
                <a:solidFill>
                  <a:srgbClr val="FFFAEF"/>
                </a:solidFill>
                <a:latin typeface="Roboto Condensed"/>
              </a:rPr>
              <a:t>V2V and V2I Communication for Cooperative Driving: Vehicle-to-vehicle (V2V) and vehicle-to-infrastructure (V2I) communication can enable cooperative driving, where cars share information and coordinate with each other. This can improve traffic flow, reduce congestion, and enhance safety.</a:t>
            </a:r>
          </a:p>
          <a:p>
            <a:pPr>
              <a:lnSpc>
                <a:spcPts val="4800"/>
              </a:lnSpc>
            </a:pPr>
          </a:p>
          <a:p>
            <a:pPr>
              <a:lnSpc>
                <a:spcPts val="4800"/>
              </a:lnSpc>
            </a:pPr>
            <a:r>
              <a:rPr lang="en-US" sz="3000" spc="30">
                <a:solidFill>
                  <a:srgbClr val="FFFAEF"/>
                </a:solidFill>
                <a:latin typeface="Roboto Condensed"/>
              </a:rPr>
              <a:t>V2V communication messages have a range of over 300 meters, making it possible to detect hazards that may be obscured by traffic, weather, or terrain. V2V communication improves the currently available collision avoidance systems that use radars and cameras to detect potential collisions.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sp>
        <p:nvSpPr>
          <p:cNvPr name="Freeform 2" id="2"/>
          <p:cNvSpPr/>
          <p:nvPr/>
        </p:nvSpPr>
        <p:spPr>
          <a:xfrm flipH="false" flipV="false" rot="0">
            <a:off x="0" y="6381969"/>
            <a:ext cx="5680045" cy="3905031"/>
          </a:xfrm>
          <a:custGeom>
            <a:avLst/>
            <a:gdLst/>
            <a:ahLst/>
            <a:cxnLst/>
            <a:rect r="r" b="b" t="t" l="l"/>
            <a:pathLst>
              <a:path h="3905031" w="5680045">
                <a:moveTo>
                  <a:pt x="0" y="0"/>
                </a:moveTo>
                <a:lnTo>
                  <a:pt x="5680045" y="0"/>
                </a:lnTo>
                <a:lnTo>
                  <a:pt x="5680045" y="3905031"/>
                </a:lnTo>
                <a:lnTo>
                  <a:pt x="0" y="39050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2607955" y="6381969"/>
            <a:ext cx="5680045" cy="3905031"/>
          </a:xfrm>
          <a:custGeom>
            <a:avLst/>
            <a:gdLst/>
            <a:ahLst/>
            <a:cxnLst/>
            <a:rect r="r" b="b" t="t" l="l"/>
            <a:pathLst>
              <a:path h="3905031" w="5680045">
                <a:moveTo>
                  <a:pt x="0" y="0"/>
                </a:moveTo>
                <a:lnTo>
                  <a:pt x="5680045" y="0"/>
                </a:lnTo>
                <a:lnTo>
                  <a:pt x="5680045" y="3905031"/>
                </a:lnTo>
                <a:lnTo>
                  <a:pt x="0" y="39050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3074973" y="3617649"/>
            <a:ext cx="12373004" cy="1534668"/>
          </a:xfrm>
          <a:prstGeom prst="rect">
            <a:avLst/>
          </a:prstGeom>
        </p:spPr>
        <p:txBody>
          <a:bodyPr anchor="t" rtlCol="false" tIns="0" lIns="0" bIns="0" rIns="0">
            <a:spAutoFit/>
          </a:bodyPr>
          <a:lstStyle/>
          <a:p>
            <a:pPr algn="ctr">
              <a:lnSpc>
                <a:spcPts val="12050"/>
              </a:lnSpc>
            </a:pPr>
            <a:r>
              <a:rPr lang="en-US" sz="10299">
                <a:solidFill>
                  <a:srgbClr val="3DEDE8"/>
                </a:solidFill>
                <a:latin typeface="CS Gordon Serif"/>
              </a:rPr>
              <a:t>THANK YOU</a:t>
            </a:r>
          </a:p>
        </p:txBody>
      </p:sp>
      <p:sp>
        <p:nvSpPr>
          <p:cNvPr name="TextBox 5" id="5"/>
          <p:cNvSpPr txBox="true"/>
          <p:nvPr/>
        </p:nvSpPr>
        <p:spPr>
          <a:xfrm rot="0">
            <a:off x="2429621" y="5955743"/>
            <a:ext cx="13018356" cy="596265"/>
          </a:xfrm>
          <a:prstGeom prst="rect">
            <a:avLst/>
          </a:prstGeom>
        </p:spPr>
        <p:txBody>
          <a:bodyPr anchor="t" rtlCol="false" tIns="0" lIns="0" bIns="0" rIns="0">
            <a:spAutoFit/>
          </a:bodyPr>
          <a:lstStyle/>
          <a:p>
            <a:pPr algn="ctr">
              <a:lnSpc>
                <a:spcPts val="4679"/>
              </a:lnSpc>
            </a:pPr>
            <a:r>
              <a:rPr lang="en-US" sz="3999">
                <a:solidFill>
                  <a:srgbClr val="FFFFFF"/>
                </a:solidFill>
                <a:latin typeface="Roboto Condensed"/>
              </a:rPr>
              <a:t>TEAM VISION EXPLORERS SIGNING OFF!</a:t>
            </a:r>
          </a:p>
        </p:txBody>
      </p:sp>
      <p:sp>
        <p:nvSpPr>
          <p:cNvPr name="Freeform 6" id="6"/>
          <p:cNvSpPr/>
          <p:nvPr/>
        </p:nvSpPr>
        <p:spPr>
          <a:xfrm flipH="false" flipV="false" rot="-10800000">
            <a:off x="-2116005" y="1543262"/>
            <a:ext cx="20404005" cy="816160"/>
          </a:xfrm>
          <a:custGeom>
            <a:avLst/>
            <a:gdLst/>
            <a:ahLst/>
            <a:cxnLst/>
            <a:rect r="r" b="b" t="t" l="l"/>
            <a:pathLst>
              <a:path h="816160" w="20404005">
                <a:moveTo>
                  <a:pt x="0" y="0"/>
                </a:moveTo>
                <a:lnTo>
                  <a:pt x="20404005" y="0"/>
                </a:lnTo>
                <a:lnTo>
                  <a:pt x="20404005" y="816160"/>
                </a:lnTo>
                <a:lnTo>
                  <a:pt x="0" y="8161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grpSp>
        <p:nvGrpSpPr>
          <p:cNvPr name="Group 2" id="2"/>
          <p:cNvGrpSpPr/>
          <p:nvPr/>
        </p:nvGrpSpPr>
        <p:grpSpPr>
          <a:xfrm rot="0">
            <a:off x="-638050" y="9749654"/>
            <a:ext cx="18926050" cy="7002250"/>
            <a:chOff x="0" y="0"/>
            <a:chExt cx="4984639" cy="1844214"/>
          </a:xfrm>
        </p:grpSpPr>
        <p:sp>
          <p:nvSpPr>
            <p:cNvPr name="Freeform 3" id="3"/>
            <p:cNvSpPr/>
            <p:nvPr/>
          </p:nvSpPr>
          <p:spPr>
            <a:xfrm flipH="false" flipV="false" rot="0">
              <a:off x="0" y="0"/>
              <a:ext cx="4984639" cy="1844214"/>
            </a:xfrm>
            <a:custGeom>
              <a:avLst/>
              <a:gdLst/>
              <a:ahLst/>
              <a:cxnLst/>
              <a:rect r="r" b="b" t="t" l="l"/>
              <a:pathLst>
                <a:path h="1844214" w="4984639">
                  <a:moveTo>
                    <a:pt x="0" y="0"/>
                  </a:moveTo>
                  <a:lnTo>
                    <a:pt x="4984639" y="0"/>
                  </a:lnTo>
                  <a:lnTo>
                    <a:pt x="4984639" y="1844214"/>
                  </a:lnTo>
                  <a:lnTo>
                    <a:pt x="0" y="1844214"/>
                  </a:lnTo>
                  <a:close/>
                </a:path>
              </a:pathLst>
            </a:custGeom>
            <a:solidFill>
              <a:srgbClr val="4FBDBA"/>
            </a:solidFill>
          </p:spPr>
        </p:sp>
        <p:sp>
          <p:nvSpPr>
            <p:cNvPr name="TextBox 4" id="4"/>
            <p:cNvSpPr txBox="true"/>
            <p:nvPr/>
          </p:nvSpPr>
          <p:spPr>
            <a:xfrm>
              <a:off x="0" y="-38100"/>
              <a:ext cx="4984639" cy="1882314"/>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0" y="856107"/>
            <a:ext cx="5933725" cy="924672"/>
          </a:xfrm>
          <a:custGeom>
            <a:avLst/>
            <a:gdLst/>
            <a:ahLst/>
            <a:cxnLst/>
            <a:rect r="r" b="b" t="t" l="l"/>
            <a:pathLst>
              <a:path h="924672" w="5933725">
                <a:moveTo>
                  <a:pt x="0" y="0"/>
                </a:moveTo>
                <a:lnTo>
                  <a:pt x="5933725" y="0"/>
                </a:lnTo>
                <a:lnTo>
                  <a:pt x="5933725" y="924672"/>
                </a:lnTo>
                <a:lnTo>
                  <a:pt x="0" y="9246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671693" y="1303459"/>
            <a:ext cx="5616307" cy="634175"/>
          </a:xfrm>
          <a:custGeom>
            <a:avLst/>
            <a:gdLst/>
            <a:ahLst/>
            <a:cxnLst/>
            <a:rect r="r" b="b" t="t" l="l"/>
            <a:pathLst>
              <a:path h="634175" w="5616307">
                <a:moveTo>
                  <a:pt x="0" y="0"/>
                </a:moveTo>
                <a:lnTo>
                  <a:pt x="5616307" y="0"/>
                </a:lnTo>
                <a:lnTo>
                  <a:pt x="5616307" y="634175"/>
                </a:lnTo>
                <a:lnTo>
                  <a:pt x="0" y="6341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618914" y="2212506"/>
            <a:ext cx="3502295" cy="3502295"/>
          </a:xfrm>
          <a:custGeom>
            <a:avLst/>
            <a:gdLst/>
            <a:ahLst/>
            <a:cxnLst/>
            <a:rect r="r" b="b" t="t" l="l"/>
            <a:pathLst>
              <a:path h="3502295" w="3502295">
                <a:moveTo>
                  <a:pt x="0" y="0"/>
                </a:moveTo>
                <a:lnTo>
                  <a:pt x="3502295" y="0"/>
                </a:lnTo>
                <a:lnTo>
                  <a:pt x="3502295" y="3502294"/>
                </a:lnTo>
                <a:lnTo>
                  <a:pt x="0" y="3502294"/>
                </a:lnTo>
                <a:lnTo>
                  <a:pt x="0" y="0"/>
                </a:lnTo>
                <a:close/>
              </a:path>
            </a:pathLst>
          </a:custGeom>
          <a:blipFill>
            <a:blip r:embed="rId6"/>
            <a:stretch>
              <a:fillRect l="0" t="0" r="0" b="0"/>
            </a:stretch>
          </a:blipFill>
        </p:spPr>
      </p:sp>
      <p:sp>
        <p:nvSpPr>
          <p:cNvPr name="Freeform 8" id="8"/>
          <p:cNvSpPr/>
          <p:nvPr/>
        </p:nvSpPr>
        <p:spPr>
          <a:xfrm flipH="false" flipV="false" rot="0">
            <a:off x="4869275" y="2189075"/>
            <a:ext cx="3401900" cy="3401900"/>
          </a:xfrm>
          <a:custGeom>
            <a:avLst/>
            <a:gdLst/>
            <a:ahLst/>
            <a:cxnLst/>
            <a:rect r="r" b="b" t="t" l="l"/>
            <a:pathLst>
              <a:path h="3401900" w="3401900">
                <a:moveTo>
                  <a:pt x="0" y="0"/>
                </a:moveTo>
                <a:lnTo>
                  <a:pt x="3401900" y="0"/>
                </a:lnTo>
                <a:lnTo>
                  <a:pt x="3401900" y="3401900"/>
                </a:lnTo>
                <a:lnTo>
                  <a:pt x="0" y="3401900"/>
                </a:lnTo>
                <a:lnTo>
                  <a:pt x="0" y="0"/>
                </a:lnTo>
                <a:close/>
              </a:path>
            </a:pathLst>
          </a:custGeom>
          <a:blipFill>
            <a:blip r:embed="rId7"/>
            <a:stretch>
              <a:fillRect l="0" t="0" r="0" b="0"/>
            </a:stretch>
          </a:blipFill>
        </p:spPr>
      </p:sp>
      <p:sp>
        <p:nvSpPr>
          <p:cNvPr name="Freeform 9" id="9"/>
          <p:cNvSpPr/>
          <p:nvPr/>
        </p:nvSpPr>
        <p:spPr>
          <a:xfrm flipH="false" flipV="false" rot="0">
            <a:off x="13798062" y="2227407"/>
            <a:ext cx="3363569" cy="3363569"/>
          </a:xfrm>
          <a:custGeom>
            <a:avLst/>
            <a:gdLst/>
            <a:ahLst/>
            <a:cxnLst/>
            <a:rect r="r" b="b" t="t" l="l"/>
            <a:pathLst>
              <a:path h="3363569" w="3363569">
                <a:moveTo>
                  <a:pt x="0" y="0"/>
                </a:moveTo>
                <a:lnTo>
                  <a:pt x="3363569" y="0"/>
                </a:lnTo>
                <a:lnTo>
                  <a:pt x="3363569" y="3363568"/>
                </a:lnTo>
                <a:lnTo>
                  <a:pt x="0" y="3363568"/>
                </a:lnTo>
                <a:lnTo>
                  <a:pt x="0" y="0"/>
                </a:lnTo>
                <a:close/>
              </a:path>
            </a:pathLst>
          </a:custGeom>
          <a:blipFill>
            <a:blip r:embed="rId8"/>
            <a:stretch>
              <a:fillRect l="0" t="0" r="0" b="0"/>
            </a:stretch>
          </a:blipFill>
        </p:spPr>
      </p:sp>
      <p:sp>
        <p:nvSpPr>
          <p:cNvPr name="Freeform 10" id="10"/>
          <p:cNvSpPr/>
          <p:nvPr/>
        </p:nvSpPr>
        <p:spPr>
          <a:xfrm flipH="false" flipV="false" rot="0">
            <a:off x="9322473" y="2241755"/>
            <a:ext cx="3349221" cy="3349221"/>
          </a:xfrm>
          <a:custGeom>
            <a:avLst/>
            <a:gdLst/>
            <a:ahLst/>
            <a:cxnLst/>
            <a:rect r="r" b="b" t="t" l="l"/>
            <a:pathLst>
              <a:path h="3349221" w="3349221">
                <a:moveTo>
                  <a:pt x="0" y="0"/>
                </a:moveTo>
                <a:lnTo>
                  <a:pt x="3349220" y="0"/>
                </a:lnTo>
                <a:lnTo>
                  <a:pt x="3349220" y="3349220"/>
                </a:lnTo>
                <a:lnTo>
                  <a:pt x="0" y="3349220"/>
                </a:lnTo>
                <a:lnTo>
                  <a:pt x="0" y="0"/>
                </a:lnTo>
                <a:close/>
              </a:path>
            </a:pathLst>
          </a:custGeom>
          <a:blipFill>
            <a:blip r:embed="rId9"/>
            <a:stretch>
              <a:fillRect l="0" t="0" r="0" b="0"/>
            </a:stretch>
          </a:blipFill>
        </p:spPr>
      </p:sp>
      <p:sp>
        <p:nvSpPr>
          <p:cNvPr name="TextBox 11" id="11"/>
          <p:cNvSpPr txBox="true"/>
          <p:nvPr/>
        </p:nvSpPr>
        <p:spPr>
          <a:xfrm rot="0">
            <a:off x="5564757" y="5900538"/>
            <a:ext cx="2100771" cy="390354"/>
          </a:xfrm>
          <a:prstGeom prst="rect">
            <a:avLst/>
          </a:prstGeom>
        </p:spPr>
        <p:txBody>
          <a:bodyPr anchor="t" rtlCol="false" tIns="0" lIns="0" bIns="0" rIns="0">
            <a:spAutoFit/>
          </a:bodyPr>
          <a:lstStyle/>
          <a:p>
            <a:pPr algn="ctr">
              <a:lnSpc>
                <a:spcPts val="3290"/>
              </a:lnSpc>
            </a:pPr>
            <a:r>
              <a:rPr lang="en-US" sz="2350">
                <a:solidFill>
                  <a:srgbClr val="FFFFFF"/>
                </a:solidFill>
                <a:latin typeface="Canva Sans Bold"/>
              </a:rPr>
              <a:t>Anshika Tiwari</a:t>
            </a:r>
          </a:p>
        </p:txBody>
      </p:sp>
      <p:sp>
        <p:nvSpPr>
          <p:cNvPr name="TextBox 12" id="12"/>
          <p:cNvSpPr txBox="true"/>
          <p:nvPr/>
        </p:nvSpPr>
        <p:spPr>
          <a:xfrm rot="0">
            <a:off x="14624318" y="5962450"/>
            <a:ext cx="1711089" cy="390354"/>
          </a:xfrm>
          <a:prstGeom prst="rect">
            <a:avLst/>
          </a:prstGeom>
        </p:spPr>
        <p:txBody>
          <a:bodyPr anchor="t" rtlCol="false" tIns="0" lIns="0" bIns="0" rIns="0">
            <a:spAutoFit/>
          </a:bodyPr>
          <a:lstStyle/>
          <a:p>
            <a:pPr algn="ctr">
              <a:lnSpc>
                <a:spcPts val="3290"/>
              </a:lnSpc>
            </a:pPr>
            <a:r>
              <a:rPr lang="en-US" sz="2350">
                <a:solidFill>
                  <a:srgbClr val="FFFFFF"/>
                </a:solidFill>
                <a:latin typeface="Canva Sans Bold"/>
              </a:rPr>
              <a:t>Sahil Keshri</a:t>
            </a:r>
          </a:p>
        </p:txBody>
      </p:sp>
      <p:sp>
        <p:nvSpPr>
          <p:cNvPr name="TextBox 13" id="13"/>
          <p:cNvSpPr txBox="true"/>
          <p:nvPr/>
        </p:nvSpPr>
        <p:spPr>
          <a:xfrm rot="0">
            <a:off x="9618153" y="5900538"/>
            <a:ext cx="3053540" cy="390354"/>
          </a:xfrm>
          <a:prstGeom prst="rect">
            <a:avLst/>
          </a:prstGeom>
        </p:spPr>
        <p:txBody>
          <a:bodyPr anchor="t" rtlCol="false" tIns="0" lIns="0" bIns="0" rIns="0">
            <a:spAutoFit/>
          </a:bodyPr>
          <a:lstStyle/>
          <a:p>
            <a:pPr algn="ctr">
              <a:lnSpc>
                <a:spcPts val="3290"/>
              </a:lnSpc>
            </a:pPr>
            <a:r>
              <a:rPr lang="en-US" sz="2350">
                <a:solidFill>
                  <a:srgbClr val="FFFFFF"/>
                </a:solidFill>
                <a:latin typeface="Canva Sans Bold"/>
              </a:rPr>
              <a:t>Priyanshu Srivastava</a:t>
            </a:r>
          </a:p>
        </p:txBody>
      </p:sp>
      <p:sp>
        <p:nvSpPr>
          <p:cNvPr name="TextBox 14" id="14"/>
          <p:cNvSpPr txBox="true"/>
          <p:nvPr/>
        </p:nvSpPr>
        <p:spPr>
          <a:xfrm rot="0">
            <a:off x="1156717" y="5962450"/>
            <a:ext cx="2455415" cy="390354"/>
          </a:xfrm>
          <a:prstGeom prst="rect">
            <a:avLst/>
          </a:prstGeom>
        </p:spPr>
        <p:txBody>
          <a:bodyPr anchor="t" rtlCol="false" tIns="0" lIns="0" bIns="0" rIns="0">
            <a:spAutoFit/>
          </a:bodyPr>
          <a:lstStyle/>
          <a:p>
            <a:pPr algn="ctr">
              <a:lnSpc>
                <a:spcPts val="3290"/>
              </a:lnSpc>
            </a:pPr>
            <a:r>
              <a:rPr lang="en-US" sz="2350">
                <a:solidFill>
                  <a:srgbClr val="FFFFFF"/>
                </a:solidFill>
                <a:latin typeface="Canva Sans Bold"/>
              </a:rPr>
              <a:t>Yuvraj Yash Grag</a:t>
            </a:r>
          </a:p>
        </p:txBody>
      </p:sp>
      <p:sp>
        <p:nvSpPr>
          <p:cNvPr name="TextBox 15" id="15"/>
          <p:cNvSpPr txBox="true"/>
          <p:nvPr/>
        </p:nvSpPr>
        <p:spPr>
          <a:xfrm rot="0">
            <a:off x="1344316" y="6600454"/>
            <a:ext cx="2051492" cy="1564229"/>
          </a:xfrm>
          <a:prstGeom prst="rect">
            <a:avLst/>
          </a:prstGeom>
        </p:spPr>
        <p:txBody>
          <a:bodyPr anchor="t" rtlCol="false" tIns="0" lIns="0" bIns="0" rIns="0">
            <a:spAutoFit/>
          </a:bodyPr>
          <a:lstStyle/>
          <a:p>
            <a:pPr algn="ctr">
              <a:lnSpc>
                <a:spcPts val="3151"/>
              </a:lnSpc>
            </a:pPr>
            <a:r>
              <a:rPr lang="en-US" sz="2250">
                <a:solidFill>
                  <a:srgbClr val="FFFFFF"/>
                </a:solidFill>
                <a:latin typeface="Canva Sans Bold"/>
              </a:rPr>
              <a:t>(Team Lead)</a:t>
            </a:r>
          </a:p>
          <a:p>
            <a:pPr algn="ctr">
              <a:lnSpc>
                <a:spcPts val="3151"/>
              </a:lnSpc>
            </a:pPr>
            <a:r>
              <a:rPr lang="en-US" sz="2250">
                <a:solidFill>
                  <a:srgbClr val="FFFFFF"/>
                </a:solidFill>
                <a:latin typeface="Canva Sans Bold"/>
              </a:rPr>
              <a:t>Member</a:t>
            </a:r>
          </a:p>
          <a:p>
            <a:pPr algn="ctr">
              <a:lnSpc>
                <a:spcPts val="3151"/>
              </a:lnSpc>
            </a:pPr>
            <a:r>
              <a:rPr lang="en-US" sz="2250">
                <a:solidFill>
                  <a:srgbClr val="FFFFFF"/>
                </a:solidFill>
                <a:latin typeface="Canva Sans Bold"/>
              </a:rPr>
              <a:t>IEEE SB RKGIT </a:t>
            </a:r>
          </a:p>
          <a:p>
            <a:pPr algn="ctr">
              <a:lnSpc>
                <a:spcPts val="3151"/>
              </a:lnSpc>
            </a:pPr>
            <a:r>
              <a:rPr lang="en-US" sz="2250">
                <a:solidFill>
                  <a:srgbClr val="FFFFFF"/>
                </a:solidFill>
                <a:latin typeface="Canva Sans Bold"/>
              </a:rPr>
              <a:t>UP SECTION</a:t>
            </a:r>
          </a:p>
        </p:txBody>
      </p:sp>
      <p:sp>
        <p:nvSpPr>
          <p:cNvPr name="TextBox 16" id="16"/>
          <p:cNvSpPr txBox="true"/>
          <p:nvPr/>
        </p:nvSpPr>
        <p:spPr>
          <a:xfrm rot="0">
            <a:off x="14130264" y="6600454"/>
            <a:ext cx="3031367" cy="1168403"/>
          </a:xfrm>
          <a:prstGeom prst="rect">
            <a:avLst/>
          </a:prstGeom>
        </p:spPr>
        <p:txBody>
          <a:bodyPr anchor="t" rtlCol="false" tIns="0" lIns="0" bIns="0" rIns="0">
            <a:spAutoFit/>
          </a:bodyPr>
          <a:lstStyle/>
          <a:p>
            <a:pPr algn="ctr">
              <a:lnSpc>
                <a:spcPts val="3151"/>
              </a:lnSpc>
            </a:pPr>
            <a:r>
              <a:rPr lang="en-US" sz="2250">
                <a:solidFill>
                  <a:srgbClr val="FFFFFF"/>
                </a:solidFill>
                <a:latin typeface="Canva Sans Bold"/>
              </a:rPr>
              <a:t>Robitics Engineer </a:t>
            </a:r>
          </a:p>
          <a:p>
            <a:pPr algn="ctr">
              <a:lnSpc>
                <a:spcPts val="3151"/>
              </a:lnSpc>
            </a:pPr>
            <a:r>
              <a:rPr lang="en-US" sz="2250">
                <a:solidFill>
                  <a:srgbClr val="FFFFFF"/>
                </a:solidFill>
                <a:latin typeface="Canva Sans Bold"/>
              </a:rPr>
              <a:t>Final Year CSE - AIML </a:t>
            </a:r>
          </a:p>
          <a:p>
            <a:pPr algn="ctr">
              <a:lnSpc>
                <a:spcPts val="3151"/>
              </a:lnSpc>
            </a:pPr>
            <a:r>
              <a:rPr lang="en-US" sz="2250">
                <a:solidFill>
                  <a:srgbClr val="FFFFFF"/>
                </a:solidFill>
                <a:latin typeface="Canva Sans Bold"/>
              </a:rPr>
              <a:t>RKGIT</a:t>
            </a:r>
          </a:p>
        </p:txBody>
      </p:sp>
      <p:sp>
        <p:nvSpPr>
          <p:cNvPr name="TextBox 17" id="17"/>
          <p:cNvSpPr txBox="true"/>
          <p:nvPr/>
        </p:nvSpPr>
        <p:spPr>
          <a:xfrm rot="0">
            <a:off x="9618153" y="6600454"/>
            <a:ext cx="2896539" cy="1168403"/>
          </a:xfrm>
          <a:prstGeom prst="rect">
            <a:avLst/>
          </a:prstGeom>
        </p:spPr>
        <p:txBody>
          <a:bodyPr anchor="t" rtlCol="false" tIns="0" lIns="0" bIns="0" rIns="0">
            <a:spAutoFit/>
          </a:bodyPr>
          <a:lstStyle/>
          <a:p>
            <a:pPr algn="ctr">
              <a:lnSpc>
                <a:spcPts val="3151"/>
              </a:lnSpc>
            </a:pPr>
            <a:r>
              <a:rPr lang="en-US" sz="2250">
                <a:solidFill>
                  <a:srgbClr val="FFFFFF"/>
                </a:solidFill>
                <a:latin typeface="Canva Sans Bold"/>
              </a:rPr>
              <a:t>AI Engineer </a:t>
            </a:r>
          </a:p>
          <a:p>
            <a:pPr algn="ctr">
              <a:lnSpc>
                <a:spcPts val="3151"/>
              </a:lnSpc>
            </a:pPr>
            <a:r>
              <a:rPr lang="en-US" sz="2250">
                <a:solidFill>
                  <a:srgbClr val="FFFFFF"/>
                </a:solidFill>
                <a:latin typeface="Canva Sans Bold"/>
              </a:rPr>
              <a:t>Final Year CSE- AIML</a:t>
            </a:r>
          </a:p>
          <a:p>
            <a:pPr algn="ctr">
              <a:lnSpc>
                <a:spcPts val="3151"/>
              </a:lnSpc>
            </a:pPr>
            <a:r>
              <a:rPr lang="en-US" sz="2250">
                <a:solidFill>
                  <a:srgbClr val="FFFFFF"/>
                </a:solidFill>
                <a:latin typeface="Canva Sans Bold"/>
              </a:rPr>
              <a:t>RKGIT</a:t>
            </a:r>
          </a:p>
        </p:txBody>
      </p:sp>
      <p:sp>
        <p:nvSpPr>
          <p:cNvPr name="TextBox 18" id="18"/>
          <p:cNvSpPr txBox="true"/>
          <p:nvPr/>
        </p:nvSpPr>
        <p:spPr>
          <a:xfrm rot="0">
            <a:off x="5614036" y="6600454"/>
            <a:ext cx="2051492" cy="1168403"/>
          </a:xfrm>
          <a:prstGeom prst="rect">
            <a:avLst/>
          </a:prstGeom>
        </p:spPr>
        <p:txBody>
          <a:bodyPr anchor="t" rtlCol="false" tIns="0" lIns="0" bIns="0" rIns="0">
            <a:spAutoFit/>
          </a:bodyPr>
          <a:lstStyle/>
          <a:p>
            <a:pPr algn="ctr">
              <a:lnSpc>
                <a:spcPts val="3151"/>
              </a:lnSpc>
            </a:pPr>
            <a:r>
              <a:rPr lang="en-US" sz="2250">
                <a:solidFill>
                  <a:srgbClr val="FFFFFF"/>
                </a:solidFill>
                <a:latin typeface="Canva Sans Bold"/>
              </a:rPr>
              <a:t>Secretory</a:t>
            </a:r>
          </a:p>
          <a:p>
            <a:pPr algn="ctr">
              <a:lnSpc>
                <a:spcPts val="3151"/>
              </a:lnSpc>
            </a:pPr>
            <a:r>
              <a:rPr lang="en-US" sz="2250">
                <a:solidFill>
                  <a:srgbClr val="FFFFFF"/>
                </a:solidFill>
                <a:latin typeface="Canva Sans Bold"/>
              </a:rPr>
              <a:t>IEEE SB RKGIT </a:t>
            </a:r>
          </a:p>
          <a:p>
            <a:pPr algn="ctr">
              <a:lnSpc>
                <a:spcPts val="3151"/>
              </a:lnSpc>
            </a:pPr>
            <a:r>
              <a:rPr lang="en-US" sz="2250">
                <a:solidFill>
                  <a:srgbClr val="FFFFFF"/>
                </a:solidFill>
                <a:latin typeface="Canva Sans Bold"/>
              </a:rPr>
              <a:t>UP SECTION</a:t>
            </a:r>
          </a:p>
        </p:txBody>
      </p:sp>
      <p:sp>
        <p:nvSpPr>
          <p:cNvPr name="TextBox 19" id="19"/>
          <p:cNvSpPr txBox="true"/>
          <p:nvPr/>
        </p:nvSpPr>
        <p:spPr>
          <a:xfrm rot="0">
            <a:off x="4121209" y="687156"/>
            <a:ext cx="9589082" cy="880611"/>
          </a:xfrm>
          <a:prstGeom prst="rect">
            <a:avLst/>
          </a:prstGeom>
        </p:spPr>
        <p:txBody>
          <a:bodyPr anchor="t" rtlCol="false" tIns="0" lIns="0" bIns="0" rIns="0">
            <a:spAutoFit/>
          </a:bodyPr>
          <a:lstStyle/>
          <a:p>
            <a:pPr algn="ctr">
              <a:lnSpc>
                <a:spcPts val="7492"/>
              </a:lnSpc>
            </a:pPr>
            <a:r>
              <a:rPr lang="en-US" sz="4897" spc="190">
                <a:solidFill>
                  <a:srgbClr val="FFFAEF"/>
                </a:solidFill>
                <a:latin typeface="CS Gordon Serif"/>
              </a:rPr>
              <a:t>OUR TEAM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grpSp>
        <p:nvGrpSpPr>
          <p:cNvPr name="Group 2" id="2"/>
          <p:cNvGrpSpPr/>
          <p:nvPr/>
        </p:nvGrpSpPr>
        <p:grpSpPr>
          <a:xfrm rot="0">
            <a:off x="-638050" y="9749654"/>
            <a:ext cx="18926050" cy="7002250"/>
            <a:chOff x="0" y="0"/>
            <a:chExt cx="4984639" cy="1844214"/>
          </a:xfrm>
        </p:grpSpPr>
        <p:sp>
          <p:nvSpPr>
            <p:cNvPr name="Freeform 3" id="3"/>
            <p:cNvSpPr/>
            <p:nvPr/>
          </p:nvSpPr>
          <p:spPr>
            <a:xfrm flipH="false" flipV="false" rot="0">
              <a:off x="0" y="0"/>
              <a:ext cx="4984639" cy="1844214"/>
            </a:xfrm>
            <a:custGeom>
              <a:avLst/>
              <a:gdLst/>
              <a:ahLst/>
              <a:cxnLst/>
              <a:rect r="r" b="b" t="t" l="l"/>
              <a:pathLst>
                <a:path h="1844214" w="4984639">
                  <a:moveTo>
                    <a:pt x="0" y="0"/>
                  </a:moveTo>
                  <a:lnTo>
                    <a:pt x="4984639" y="0"/>
                  </a:lnTo>
                  <a:lnTo>
                    <a:pt x="4984639" y="1844214"/>
                  </a:lnTo>
                  <a:lnTo>
                    <a:pt x="0" y="1844214"/>
                  </a:lnTo>
                  <a:close/>
                </a:path>
              </a:pathLst>
            </a:custGeom>
            <a:solidFill>
              <a:srgbClr val="4FBDBA"/>
            </a:solidFill>
          </p:spPr>
        </p:sp>
        <p:sp>
          <p:nvSpPr>
            <p:cNvPr name="TextBox 4" id="4"/>
            <p:cNvSpPr txBox="true"/>
            <p:nvPr/>
          </p:nvSpPr>
          <p:spPr>
            <a:xfrm>
              <a:off x="0" y="-38100"/>
              <a:ext cx="4984639" cy="1882314"/>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2454445" y="2920042"/>
            <a:ext cx="4632892" cy="1484456"/>
          </a:xfrm>
          <a:custGeom>
            <a:avLst/>
            <a:gdLst/>
            <a:ahLst/>
            <a:cxnLst/>
            <a:rect r="r" b="b" t="t" l="l"/>
            <a:pathLst>
              <a:path h="1484456" w="4632892">
                <a:moveTo>
                  <a:pt x="0" y="0"/>
                </a:moveTo>
                <a:lnTo>
                  <a:pt x="4632893" y="0"/>
                </a:lnTo>
                <a:lnTo>
                  <a:pt x="4632893" y="1484456"/>
                </a:lnTo>
                <a:lnTo>
                  <a:pt x="0" y="14844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454445" y="5143500"/>
            <a:ext cx="4632892" cy="1484456"/>
          </a:xfrm>
          <a:custGeom>
            <a:avLst/>
            <a:gdLst/>
            <a:ahLst/>
            <a:cxnLst/>
            <a:rect r="r" b="b" t="t" l="l"/>
            <a:pathLst>
              <a:path h="1484456" w="4632892">
                <a:moveTo>
                  <a:pt x="0" y="0"/>
                </a:moveTo>
                <a:lnTo>
                  <a:pt x="4632893" y="0"/>
                </a:lnTo>
                <a:lnTo>
                  <a:pt x="4632893" y="1484456"/>
                </a:lnTo>
                <a:lnTo>
                  <a:pt x="0" y="14844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454445" y="7313650"/>
            <a:ext cx="4632892" cy="1484456"/>
          </a:xfrm>
          <a:custGeom>
            <a:avLst/>
            <a:gdLst/>
            <a:ahLst/>
            <a:cxnLst/>
            <a:rect r="r" b="b" t="t" l="l"/>
            <a:pathLst>
              <a:path h="1484456" w="4632892">
                <a:moveTo>
                  <a:pt x="0" y="0"/>
                </a:moveTo>
                <a:lnTo>
                  <a:pt x="4632893" y="0"/>
                </a:lnTo>
                <a:lnTo>
                  <a:pt x="4632893" y="1484456"/>
                </a:lnTo>
                <a:lnTo>
                  <a:pt x="0" y="14844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0664765" y="2924561"/>
            <a:ext cx="4632892" cy="1484456"/>
          </a:xfrm>
          <a:custGeom>
            <a:avLst/>
            <a:gdLst/>
            <a:ahLst/>
            <a:cxnLst/>
            <a:rect r="r" b="b" t="t" l="l"/>
            <a:pathLst>
              <a:path h="1484456" w="4632892">
                <a:moveTo>
                  <a:pt x="0" y="0"/>
                </a:moveTo>
                <a:lnTo>
                  <a:pt x="4632893" y="0"/>
                </a:lnTo>
                <a:lnTo>
                  <a:pt x="4632893" y="1484456"/>
                </a:lnTo>
                <a:lnTo>
                  <a:pt x="0" y="14844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0901503" y="5165763"/>
            <a:ext cx="4632892" cy="1484456"/>
          </a:xfrm>
          <a:custGeom>
            <a:avLst/>
            <a:gdLst/>
            <a:ahLst/>
            <a:cxnLst/>
            <a:rect r="r" b="b" t="t" l="l"/>
            <a:pathLst>
              <a:path h="1484456" w="4632892">
                <a:moveTo>
                  <a:pt x="0" y="0"/>
                </a:moveTo>
                <a:lnTo>
                  <a:pt x="4632893" y="0"/>
                </a:lnTo>
                <a:lnTo>
                  <a:pt x="4632893" y="1484456"/>
                </a:lnTo>
                <a:lnTo>
                  <a:pt x="0" y="14844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1267944" y="7499113"/>
            <a:ext cx="4632892" cy="1484456"/>
          </a:xfrm>
          <a:custGeom>
            <a:avLst/>
            <a:gdLst/>
            <a:ahLst/>
            <a:cxnLst/>
            <a:rect r="r" b="b" t="t" l="l"/>
            <a:pathLst>
              <a:path h="1484456" w="4632892">
                <a:moveTo>
                  <a:pt x="0" y="0"/>
                </a:moveTo>
                <a:lnTo>
                  <a:pt x="4632892" y="0"/>
                </a:lnTo>
                <a:lnTo>
                  <a:pt x="4632892" y="1484456"/>
                </a:lnTo>
                <a:lnTo>
                  <a:pt x="0" y="14844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0" y="856107"/>
            <a:ext cx="5933725" cy="924672"/>
          </a:xfrm>
          <a:custGeom>
            <a:avLst/>
            <a:gdLst/>
            <a:ahLst/>
            <a:cxnLst/>
            <a:rect r="r" b="b" t="t" l="l"/>
            <a:pathLst>
              <a:path h="924672" w="5933725">
                <a:moveTo>
                  <a:pt x="0" y="0"/>
                </a:moveTo>
                <a:lnTo>
                  <a:pt x="5933725" y="0"/>
                </a:lnTo>
                <a:lnTo>
                  <a:pt x="5933725" y="924672"/>
                </a:lnTo>
                <a:lnTo>
                  <a:pt x="0" y="9246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2671693" y="1303459"/>
            <a:ext cx="5616307" cy="634175"/>
          </a:xfrm>
          <a:custGeom>
            <a:avLst/>
            <a:gdLst/>
            <a:ahLst/>
            <a:cxnLst/>
            <a:rect r="r" b="b" t="t" l="l"/>
            <a:pathLst>
              <a:path h="634175" w="5616307">
                <a:moveTo>
                  <a:pt x="0" y="0"/>
                </a:moveTo>
                <a:lnTo>
                  <a:pt x="5616307" y="0"/>
                </a:lnTo>
                <a:lnTo>
                  <a:pt x="5616307" y="634175"/>
                </a:lnTo>
                <a:lnTo>
                  <a:pt x="0" y="6341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356818" y="3086100"/>
            <a:ext cx="621377" cy="1024953"/>
          </a:xfrm>
          <a:custGeom>
            <a:avLst/>
            <a:gdLst/>
            <a:ahLst/>
            <a:cxnLst/>
            <a:rect r="r" b="b" t="t" l="l"/>
            <a:pathLst>
              <a:path h="1024953" w="621377">
                <a:moveTo>
                  <a:pt x="0" y="0"/>
                </a:moveTo>
                <a:lnTo>
                  <a:pt x="621377" y="0"/>
                </a:lnTo>
                <a:lnTo>
                  <a:pt x="621377" y="1024953"/>
                </a:lnTo>
                <a:lnTo>
                  <a:pt x="0" y="10249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9668566" y="3222737"/>
            <a:ext cx="673583" cy="879065"/>
          </a:xfrm>
          <a:custGeom>
            <a:avLst/>
            <a:gdLst/>
            <a:ahLst/>
            <a:cxnLst/>
            <a:rect r="r" b="b" t="t" l="l"/>
            <a:pathLst>
              <a:path h="879065" w="673583">
                <a:moveTo>
                  <a:pt x="0" y="0"/>
                </a:moveTo>
                <a:lnTo>
                  <a:pt x="673583" y="0"/>
                </a:lnTo>
                <a:lnTo>
                  <a:pt x="673583" y="879065"/>
                </a:lnTo>
                <a:lnTo>
                  <a:pt x="0" y="87906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0">
            <a:off x="1275365" y="5414460"/>
            <a:ext cx="702830" cy="920236"/>
          </a:xfrm>
          <a:custGeom>
            <a:avLst/>
            <a:gdLst/>
            <a:ahLst/>
            <a:cxnLst/>
            <a:rect r="r" b="b" t="t" l="l"/>
            <a:pathLst>
              <a:path h="920236" w="702830">
                <a:moveTo>
                  <a:pt x="0" y="0"/>
                </a:moveTo>
                <a:lnTo>
                  <a:pt x="702830" y="0"/>
                </a:lnTo>
                <a:lnTo>
                  <a:pt x="702830" y="920236"/>
                </a:lnTo>
                <a:lnTo>
                  <a:pt x="0" y="92023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6" id="16"/>
          <p:cNvSpPr/>
          <p:nvPr/>
        </p:nvSpPr>
        <p:spPr>
          <a:xfrm flipH="false" flipV="false" rot="0">
            <a:off x="9668566" y="5436760"/>
            <a:ext cx="714233" cy="897936"/>
          </a:xfrm>
          <a:custGeom>
            <a:avLst/>
            <a:gdLst/>
            <a:ahLst/>
            <a:cxnLst/>
            <a:rect r="r" b="b" t="t" l="l"/>
            <a:pathLst>
              <a:path h="897936" w="714233">
                <a:moveTo>
                  <a:pt x="0" y="0"/>
                </a:moveTo>
                <a:lnTo>
                  <a:pt x="714233" y="0"/>
                </a:lnTo>
                <a:lnTo>
                  <a:pt x="714233" y="897936"/>
                </a:lnTo>
                <a:lnTo>
                  <a:pt x="0" y="89793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7" id="17"/>
          <p:cNvSpPr/>
          <p:nvPr/>
        </p:nvSpPr>
        <p:spPr>
          <a:xfrm flipH="false" flipV="false" rot="0">
            <a:off x="1275365" y="7647952"/>
            <a:ext cx="692817" cy="893958"/>
          </a:xfrm>
          <a:custGeom>
            <a:avLst/>
            <a:gdLst/>
            <a:ahLst/>
            <a:cxnLst/>
            <a:rect r="r" b="b" t="t" l="l"/>
            <a:pathLst>
              <a:path h="893958" w="692817">
                <a:moveTo>
                  <a:pt x="0" y="0"/>
                </a:moveTo>
                <a:lnTo>
                  <a:pt x="692817" y="0"/>
                </a:lnTo>
                <a:lnTo>
                  <a:pt x="692817" y="893958"/>
                </a:lnTo>
                <a:lnTo>
                  <a:pt x="0" y="89395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8" id="18"/>
          <p:cNvSpPr/>
          <p:nvPr/>
        </p:nvSpPr>
        <p:spPr>
          <a:xfrm flipH="false" flipV="false" rot="0">
            <a:off x="9709215" y="7792036"/>
            <a:ext cx="673583" cy="898610"/>
          </a:xfrm>
          <a:custGeom>
            <a:avLst/>
            <a:gdLst/>
            <a:ahLst/>
            <a:cxnLst/>
            <a:rect r="r" b="b" t="t" l="l"/>
            <a:pathLst>
              <a:path h="898610" w="673583">
                <a:moveTo>
                  <a:pt x="0" y="0"/>
                </a:moveTo>
                <a:lnTo>
                  <a:pt x="673584" y="0"/>
                </a:lnTo>
                <a:lnTo>
                  <a:pt x="673584" y="898610"/>
                </a:lnTo>
                <a:lnTo>
                  <a:pt x="0" y="89861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19" id="19"/>
          <p:cNvSpPr txBox="true"/>
          <p:nvPr/>
        </p:nvSpPr>
        <p:spPr>
          <a:xfrm rot="0">
            <a:off x="2966863" y="3121821"/>
            <a:ext cx="3163969" cy="1090422"/>
          </a:xfrm>
          <a:prstGeom prst="rect">
            <a:avLst/>
          </a:prstGeom>
        </p:spPr>
        <p:txBody>
          <a:bodyPr anchor="t" rtlCol="false" tIns="0" lIns="0" bIns="0" rIns="0">
            <a:spAutoFit/>
          </a:bodyPr>
          <a:lstStyle/>
          <a:p>
            <a:pPr algn="ctr">
              <a:lnSpc>
                <a:spcPts val="4329"/>
              </a:lnSpc>
            </a:pPr>
            <a:r>
              <a:rPr lang="en-US" sz="3700" spc="185">
                <a:solidFill>
                  <a:srgbClr val="B2DEFF"/>
                </a:solidFill>
                <a:latin typeface="Roboto Condensed"/>
              </a:rPr>
              <a:t>Problem Statement</a:t>
            </a:r>
          </a:p>
        </p:txBody>
      </p:sp>
      <p:sp>
        <p:nvSpPr>
          <p:cNvPr name="TextBox 20" id="20"/>
          <p:cNvSpPr txBox="true"/>
          <p:nvPr/>
        </p:nvSpPr>
        <p:spPr>
          <a:xfrm rot="0">
            <a:off x="3188907" y="5175288"/>
            <a:ext cx="3163969" cy="1186815"/>
          </a:xfrm>
          <a:prstGeom prst="rect">
            <a:avLst/>
          </a:prstGeom>
        </p:spPr>
        <p:txBody>
          <a:bodyPr anchor="t" rtlCol="false" tIns="0" lIns="0" bIns="0" rIns="0">
            <a:spAutoFit/>
          </a:bodyPr>
          <a:lstStyle/>
          <a:p>
            <a:pPr algn="ctr">
              <a:lnSpc>
                <a:spcPts val="4679"/>
              </a:lnSpc>
            </a:pPr>
            <a:r>
              <a:rPr lang="en-US" sz="3999" spc="199">
                <a:solidFill>
                  <a:srgbClr val="B2DEFF"/>
                </a:solidFill>
                <a:latin typeface="Roboto Condensed"/>
              </a:rPr>
              <a:t>Market Prospectus</a:t>
            </a:r>
          </a:p>
        </p:txBody>
      </p:sp>
      <p:sp>
        <p:nvSpPr>
          <p:cNvPr name="TextBox 21" id="21"/>
          <p:cNvSpPr txBox="true"/>
          <p:nvPr/>
        </p:nvSpPr>
        <p:spPr>
          <a:xfrm rot="0">
            <a:off x="3121626" y="7762508"/>
            <a:ext cx="3163969" cy="596265"/>
          </a:xfrm>
          <a:prstGeom prst="rect">
            <a:avLst/>
          </a:prstGeom>
        </p:spPr>
        <p:txBody>
          <a:bodyPr anchor="t" rtlCol="false" tIns="0" lIns="0" bIns="0" rIns="0">
            <a:spAutoFit/>
          </a:bodyPr>
          <a:lstStyle/>
          <a:p>
            <a:pPr algn="ctr">
              <a:lnSpc>
                <a:spcPts val="4679"/>
              </a:lnSpc>
            </a:pPr>
            <a:r>
              <a:rPr lang="en-US" sz="3999" spc="199">
                <a:solidFill>
                  <a:srgbClr val="B2DEFF"/>
                </a:solidFill>
                <a:latin typeface="Roboto Condensed"/>
              </a:rPr>
              <a:t>Execution</a:t>
            </a:r>
          </a:p>
        </p:txBody>
      </p:sp>
      <p:sp>
        <p:nvSpPr>
          <p:cNvPr name="TextBox 22" id="22"/>
          <p:cNvSpPr txBox="true"/>
          <p:nvPr/>
        </p:nvSpPr>
        <p:spPr>
          <a:xfrm rot="0">
            <a:off x="11635965" y="3368900"/>
            <a:ext cx="3163969" cy="596265"/>
          </a:xfrm>
          <a:prstGeom prst="rect">
            <a:avLst/>
          </a:prstGeom>
        </p:spPr>
        <p:txBody>
          <a:bodyPr anchor="t" rtlCol="false" tIns="0" lIns="0" bIns="0" rIns="0">
            <a:spAutoFit/>
          </a:bodyPr>
          <a:lstStyle/>
          <a:p>
            <a:pPr algn="ctr">
              <a:lnSpc>
                <a:spcPts val="4679"/>
              </a:lnSpc>
            </a:pPr>
            <a:r>
              <a:rPr lang="en-US" sz="3999" spc="199">
                <a:solidFill>
                  <a:srgbClr val="B2DEFF"/>
                </a:solidFill>
                <a:latin typeface="Roboto Condensed"/>
              </a:rPr>
              <a:t>Idea Overview</a:t>
            </a:r>
          </a:p>
        </p:txBody>
      </p:sp>
      <p:sp>
        <p:nvSpPr>
          <p:cNvPr name="TextBox 23" id="23"/>
          <p:cNvSpPr txBox="true"/>
          <p:nvPr/>
        </p:nvSpPr>
        <p:spPr>
          <a:xfrm rot="0">
            <a:off x="11635965" y="5326039"/>
            <a:ext cx="3163969" cy="1128903"/>
          </a:xfrm>
          <a:prstGeom prst="rect">
            <a:avLst/>
          </a:prstGeom>
        </p:spPr>
        <p:txBody>
          <a:bodyPr anchor="t" rtlCol="false" tIns="0" lIns="0" bIns="0" rIns="0">
            <a:spAutoFit/>
          </a:bodyPr>
          <a:lstStyle/>
          <a:p>
            <a:pPr algn="ctr">
              <a:lnSpc>
                <a:spcPts val="4446"/>
              </a:lnSpc>
            </a:pPr>
            <a:r>
              <a:rPr lang="en-US" sz="3800" spc="190">
                <a:solidFill>
                  <a:srgbClr val="B2DEFF"/>
                </a:solidFill>
                <a:latin typeface="Roboto Condensed"/>
              </a:rPr>
              <a:t>Technical Overview</a:t>
            </a:r>
          </a:p>
        </p:txBody>
      </p:sp>
      <p:sp>
        <p:nvSpPr>
          <p:cNvPr name="TextBox 24" id="24"/>
          <p:cNvSpPr txBox="true"/>
          <p:nvPr/>
        </p:nvSpPr>
        <p:spPr>
          <a:xfrm rot="0">
            <a:off x="12002406" y="7801561"/>
            <a:ext cx="3163969" cy="596265"/>
          </a:xfrm>
          <a:prstGeom prst="rect">
            <a:avLst/>
          </a:prstGeom>
        </p:spPr>
        <p:txBody>
          <a:bodyPr anchor="t" rtlCol="false" tIns="0" lIns="0" bIns="0" rIns="0">
            <a:spAutoFit/>
          </a:bodyPr>
          <a:lstStyle/>
          <a:p>
            <a:pPr algn="ctr">
              <a:lnSpc>
                <a:spcPts val="4679"/>
              </a:lnSpc>
            </a:pPr>
            <a:r>
              <a:rPr lang="en-US" sz="3999" spc="199">
                <a:solidFill>
                  <a:srgbClr val="B2DEFF"/>
                </a:solidFill>
                <a:latin typeface="Roboto Condensed"/>
              </a:rPr>
              <a:t>Future Scope</a:t>
            </a:r>
          </a:p>
        </p:txBody>
      </p:sp>
      <p:sp>
        <p:nvSpPr>
          <p:cNvPr name="TextBox 25" id="25"/>
          <p:cNvSpPr txBox="true"/>
          <p:nvPr/>
        </p:nvSpPr>
        <p:spPr>
          <a:xfrm rot="0">
            <a:off x="4703610" y="895350"/>
            <a:ext cx="8880780" cy="816593"/>
          </a:xfrm>
          <a:prstGeom prst="rect">
            <a:avLst/>
          </a:prstGeom>
        </p:spPr>
        <p:txBody>
          <a:bodyPr anchor="t" rtlCol="false" tIns="0" lIns="0" bIns="0" rIns="0">
            <a:spAutoFit/>
          </a:bodyPr>
          <a:lstStyle/>
          <a:p>
            <a:pPr algn="ctr">
              <a:lnSpc>
                <a:spcPts val="6939"/>
              </a:lnSpc>
            </a:pPr>
            <a:r>
              <a:rPr lang="en-US" sz="4535" spc="176">
                <a:solidFill>
                  <a:srgbClr val="FFFAEF"/>
                </a:solidFill>
                <a:latin typeface="CS Gordon Serif"/>
              </a:rPr>
              <a:t>TABLE CONTENT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sp>
        <p:nvSpPr>
          <p:cNvPr name="Freeform 2" id="2"/>
          <p:cNvSpPr/>
          <p:nvPr/>
        </p:nvSpPr>
        <p:spPr>
          <a:xfrm flipH="false" flipV="false" rot="0">
            <a:off x="424575" y="724120"/>
            <a:ext cx="16834725" cy="8487507"/>
          </a:xfrm>
          <a:custGeom>
            <a:avLst/>
            <a:gdLst/>
            <a:ahLst/>
            <a:cxnLst/>
            <a:rect r="r" b="b" t="t" l="l"/>
            <a:pathLst>
              <a:path h="8487507" w="16834725">
                <a:moveTo>
                  <a:pt x="0" y="0"/>
                </a:moveTo>
                <a:lnTo>
                  <a:pt x="16834725" y="0"/>
                </a:lnTo>
                <a:lnTo>
                  <a:pt x="16834725" y="8487507"/>
                </a:lnTo>
                <a:lnTo>
                  <a:pt x="0" y="84875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1498631" y="1897515"/>
            <a:ext cx="5139582" cy="6842681"/>
            <a:chOff x="0" y="0"/>
            <a:chExt cx="3663950" cy="4878070"/>
          </a:xfrm>
        </p:grpSpPr>
        <p:sp>
          <p:nvSpPr>
            <p:cNvPr name="Freeform 4" id="4"/>
            <p:cNvSpPr/>
            <p:nvPr/>
          </p:nvSpPr>
          <p:spPr>
            <a:xfrm flipH="false" flipV="false" rot="0">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4"/>
              <a:stretch>
                <a:fillRect l="-57279" t="0" r="-57279" b="0"/>
              </a:stretch>
            </a:blipFill>
          </p:spPr>
        </p:sp>
        <p:sp>
          <p:nvSpPr>
            <p:cNvPr name="Freeform 5" id="5"/>
            <p:cNvSpPr/>
            <p:nvPr/>
          </p:nvSpPr>
          <p:spPr>
            <a:xfrm flipH="false" flipV="false" rot="0">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B2DEFF"/>
            </a:solidFill>
          </p:spPr>
        </p:sp>
      </p:grpSp>
      <p:sp>
        <p:nvSpPr>
          <p:cNvPr name="Freeform 6" id="6"/>
          <p:cNvSpPr/>
          <p:nvPr/>
        </p:nvSpPr>
        <p:spPr>
          <a:xfrm flipH="false" flipV="false" rot="-10800000">
            <a:off x="13614769" y="8389485"/>
            <a:ext cx="5520044" cy="3795030"/>
          </a:xfrm>
          <a:custGeom>
            <a:avLst/>
            <a:gdLst/>
            <a:ahLst/>
            <a:cxnLst/>
            <a:rect r="r" b="b" t="t" l="l"/>
            <a:pathLst>
              <a:path h="3795030" w="5520044">
                <a:moveTo>
                  <a:pt x="0" y="0"/>
                </a:moveTo>
                <a:lnTo>
                  <a:pt x="5520044" y="0"/>
                </a:lnTo>
                <a:lnTo>
                  <a:pt x="5520044" y="3795030"/>
                </a:lnTo>
                <a:lnTo>
                  <a:pt x="0" y="37950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10800000">
            <a:off x="16887969" y="-868815"/>
            <a:ext cx="5520044" cy="3795030"/>
          </a:xfrm>
          <a:custGeom>
            <a:avLst/>
            <a:gdLst/>
            <a:ahLst/>
            <a:cxnLst/>
            <a:rect r="r" b="b" t="t" l="l"/>
            <a:pathLst>
              <a:path h="3795030" w="5520044">
                <a:moveTo>
                  <a:pt x="0" y="0"/>
                </a:moveTo>
                <a:lnTo>
                  <a:pt x="5520044" y="0"/>
                </a:lnTo>
                <a:lnTo>
                  <a:pt x="5520044" y="3795030"/>
                </a:lnTo>
                <a:lnTo>
                  <a:pt x="0" y="37950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758541" y="-1897515"/>
            <a:ext cx="5520044" cy="3795030"/>
          </a:xfrm>
          <a:custGeom>
            <a:avLst/>
            <a:gdLst/>
            <a:ahLst/>
            <a:cxnLst/>
            <a:rect r="r" b="b" t="t" l="l"/>
            <a:pathLst>
              <a:path h="3795030" w="5520044">
                <a:moveTo>
                  <a:pt x="0" y="0"/>
                </a:moveTo>
                <a:lnTo>
                  <a:pt x="5520044" y="0"/>
                </a:lnTo>
                <a:lnTo>
                  <a:pt x="5520044" y="3795030"/>
                </a:lnTo>
                <a:lnTo>
                  <a:pt x="0" y="37950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3518563" y="7314112"/>
            <a:ext cx="5520044" cy="3795030"/>
          </a:xfrm>
          <a:custGeom>
            <a:avLst/>
            <a:gdLst/>
            <a:ahLst/>
            <a:cxnLst/>
            <a:rect r="r" b="b" t="t" l="l"/>
            <a:pathLst>
              <a:path h="3795030" w="5520044">
                <a:moveTo>
                  <a:pt x="0" y="0"/>
                </a:moveTo>
                <a:lnTo>
                  <a:pt x="5520044" y="0"/>
                </a:lnTo>
                <a:lnTo>
                  <a:pt x="5520044" y="3795031"/>
                </a:lnTo>
                <a:lnTo>
                  <a:pt x="0" y="37950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1644554" y="4422868"/>
            <a:ext cx="9637054" cy="2348616"/>
          </a:xfrm>
          <a:prstGeom prst="rect">
            <a:avLst/>
          </a:prstGeom>
        </p:spPr>
        <p:txBody>
          <a:bodyPr anchor="t" rtlCol="false" tIns="0" lIns="0" bIns="0" rIns="0">
            <a:spAutoFit/>
          </a:bodyPr>
          <a:lstStyle/>
          <a:p>
            <a:pPr>
              <a:lnSpc>
                <a:spcPts val="3728"/>
              </a:lnSpc>
            </a:pPr>
            <a:r>
              <a:rPr lang="en-US" sz="3186">
                <a:solidFill>
                  <a:srgbClr val="FFFFFF"/>
                </a:solidFill>
                <a:latin typeface="Roboto Condensed"/>
              </a:rPr>
              <a:t>“Our mission is to Our vision is to create a world where road accidents are significantly reduced, if not eliminated, by leveraging autonomous driving technology to enhance vehicle safety.</a:t>
            </a:r>
          </a:p>
          <a:p>
            <a:pPr>
              <a:lnSpc>
                <a:spcPts val="3728"/>
              </a:lnSpc>
            </a:pPr>
          </a:p>
        </p:txBody>
      </p:sp>
      <p:sp>
        <p:nvSpPr>
          <p:cNvPr name="TextBox 11" id="11"/>
          <p:cNvSpPr txBox="true"/>
          <p:nvPr/>
        </p:nvSpPr>
        <p:spPr>
          <a:xfrm rot="0">
            <a:off x="1644554" y="2503733"/>
            <a:ext cx="7901852" cy="1064203"/>
          </a:xfrm>
          <a:prstGeom prst="rect">
            <a:avLst/>
          </a:prstGeom>
        </p:spPr>
        <p:txBody>
          <a:bodyPr anchor="t" rtlCol="false" tIns="0" lIns="0" bIns="0" rIns="0">
            <a:spAutoFit/>
          </a:bodyPr>
          <a:lstStyle/>
          <a:p>
            <a:pPr>
              <a:lnSpc>
                <a:spcPts val="8385"/>
              </a:lnSpc>
            </a:pPr>
            <a:r>
              <a:rPr lang="en-US" sz="7166">
                <a:solidFill>
                  <a:srgbClr val="3DEDE8"/>
                </a:solidFill>
                <a:latin typeface="Roboto Condensed Bold"/>
              </a:rPr>
              <a:t>Our Vision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grpSp>
        <p:nvGrpSpPr>
          <p:cNvPr name="Group 2" id="2"/>
          <p:cNvGrpSpPr/>
          <p:nvPr/>
        </p:nvGrpSpPr>
        <p:grpSpPr>
          <a:xfrm rot="0">
            <a:off x="-5521075" y="-377508"/>
            <a:ext cx="27488974" cy="3086100"/>
            <a:chOff x="0" y="0"/>
            <a:chExt cx="7239895" cy="812800"/>
          </a:xfrm>
        </p:grpSpPr>
        <p:sp>
          <p:nvSpPr>
            <p:cNvPr name="Freeform 3" id="3"/>
            <p:cNvSpPr/>
            <p:nvPr/>
          </p:nvSpPr>
          <p:spPr>
            <a:xfrm flipH="false" flipV="false" rot="0">
              <a:off x="0" y="0"/>
              <a:ext cx="7239895" cy="812800"/>
            </a:xfrm>
            <a:custGeom>
              <a:avLst/>
              <a:gdLst/>
              <a:ahLst/>
              <a:cxnLst/>
              <a:rect r="r" b="b" t="t" l="l"/>
              <a:pathLst>
                <a:path h="812800" w="7239895">
                  <a:moveTo>
                    <a:pt x="0" y="0"/>
                  </a:moveTo>
                  <a:lnTo>
                    <a:pt x="7239895" y="0"/>
                  </a:lnTo>
                  <a:lnTo>
                    <a:pt x="7239895" y="812800"/>
                  </a:lnTo>
                  <a:lnTo>
                    <a:pt x="0" y="812800"/>
                  </a:lnTo>
                  <a:close/>
                </a:path>
              </a:pathLst>
            </a:custGeom>
            <a:solidFill>
              <a:srgbClr val="35858B"/>
            </a:solidFill>
          </p:spPr>
        </p:sp>
        <p:sp>
          <p:nvSpPr>
            <p:cNvPr name="TextBox 4" id="4"/>
            <p:cNvSpPr txBox="true"/>
            <p:nvPr/>
          </p:nvSpPr>
          <p:spPr>
            <a:xfrm>
              <a:off x="0" y="-38100"/>
              <a:ext cx="7239895"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0" y="-1086438"/>
            <a:ext cx="5520044" cy="3795030"/>
          </a:xfrm>
          <a:custGeom>
            <a:avLst/>
            <a:gdLst/>
            <a:ahLst/>
            <a:cxnLst/>
            <a:rect r="r" b="b" t="t" l="l"/>
            <a:pathLst>
              <a:path h="3795030" w="5520044">
                <a:moveTo>
                  <a:pt x="0" y="0"/>
                </a:moveTo>
                <a:lnTo>
                  <a:pt x="5520044" y="0"/>
                </a:lnTo>
                <a:lnTo>
                  <a:pt x="5520044" y="3795030"/>
                </a:lnTo>
                <a:lnTo>
                  <a:pt x="0" y="37950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3297375" y="-1086438"/>
            <a:ext cx="5520044" cy="3795030"/>
          </a:xfrm>
          <a:custGeom>
            <a:avLst/>
            <a:gdLst/>
            <a:ahLst/>
            <a:cxnLst/>
            <a:rect r="r" b="b" t="t" l="l"/>
            <a:pathLst>
              <a:path h="3795030" w="5520044">
                <a:moveTo>
                  <a:pt x="0" y="0"/>
                </a:moveTo>
                <a:lnTo>
                  <a:pt x="5520044" y="0"/>
                </a:lnTo>
                <a:lnTo>
                  <a:pt x="5520044" y="3795030"/>
                </a:lnTo>
                <a:lnTo>
                  <a:pt x="0" y="37950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0800000">
            <a:off x="-1515846" y="3507257"/>
            <a:ext cx="8551737" cy="5751043"/>
          </a:xfrm>
          <a:custGeom>
            <a:avLst/>
            <a:gdLst/>
            <a:ahLst/>
            <a:cxnLst/>
            <a:rect r="r" b="b" t="t" l="l"/>
            <a:pathLst>
              <a:path h="5751043" w="8551737">
                <a:moveTo>
                  <a:pt x="0" y="0"/>
                </a:moveTo>
                <a:lnTo>
                  <a:pt x="8551737" y="0"/>
                </a:lnTo>
                <a:lnTo>
                  <a:pt x="8551737" y="5751043"/>
                </a:lnTo>
                <a:lnTo>
                  <a:pt x="0" y="57510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a:grpSpLocks noChangeAspect="true"/>
          </p:cNvGrpSpPr>
          <p:nvPr/>
        </p:nvGrpSpPr>
        <p:grpSpPr>
          <a:xfrm rot="0">
            <a:off x="797651" y="4973204"/>
            <a:ext cx="5809169" cy="3595951"/>
            <a:chOff x="0" y="0"/>
            <a:chExt cx="6973570" cy="4316730"/>
          </a:xfrm>
        </p:grpSpPr>
        <p:sp>
          <p:nvSpPr>
            <p:cNvPr name="Freeform 9" id="9"/>
            <p:cNvSpPr/>
            <p:nvPr/>
          </p:nvSpPr>
          <p:spPr>
            <a:xfrm flipH="false" flipV="false" rot="0">
              <a:off x="0" y="0"/>
              <a:ext cx="6973570" cy="4316730"/>
            </a:xfrm>
            <a:custGeom>
              <a:avLst/>
              <a:gdLst/>
              <a:ahLst/>
              <a:cxnLst/>
              <a:rect r="r" b="b" t="t" l="l"/>
              <a:pathLst>
                <a:path h="4316730" w="6973570">
                  <a:moveTo>
                    <a:pt x="6228080" y="0"/>
                  </a:moveTo>
                  <a:lnTo>
                    <a:pt x="0" y="0"/>
                  </a:lnTo>
                  <a:lnTo>
                    <a:pt x="0" y="4316730"/>
                  </a:lnTo>
                  <a:lnTo>
                    <a:pt x="6973570" y="4316730"/>
                  </a:lnTo>
                  <a:lnTo>
                    <a:pt x="6973570" y="745490"/>
                  </a:lnTo>
                  <a:close/>
                </a:path>
              </a:pathLst>
            </a:custGeom>
            <a:blipFill>
              <a:blip r:embed="rId6"/>
              <a:stretch>
                <a:fillRect l="0" t="-1992" r="0" b="-24381"/>
              </a:stretch>
            </a:blipFill>
          </p:spPr>
        </p:sp>
        <p:sp>
          <p:nvSpPr>
            <p:cNvPr name="Freeform 10" id="10"/>
            <p:cNvSpPr/>
            <p:nvPr/>
          </p:nvSpPr>
          <p:spPr>
            <a:xfrm flipH="false" flipV="false" rot="0">
              <a:off x="6228080" y="0"/>
              <a:ext cx="745490" cy="745490"/>
            </a:xfrm>
            <a:custGeom>
              <a:avLst/>
              <a:gdLst/>
              <a:ahLst/>
              <a:cxnLst/>
              <a:rect r="r" b="b" t="t" l="l"/>
              <a:pathLst>
                <a:path h="745490" w="745490">
                  <a:moveTo>
                    <a:pt x="0" y="0"/>
                  </a:moveTo>
                  <a:lnTo>
                    <a:pt x="0" y="745490"/>
                  </a:lnTo>
                  <a:lnTo>
                    <a:pt x="745490" y="745490"/>
                  </a:lnTo>
                  <a:close/>
                </a:path>
              </a:pathLst>
            </a:custGeom>
            <a:solidFill>
              <a:srgbClr val="35858B"/>
            </a:solidFill>
          </p:spPr>
        </p:sp>
      </p:grpSp>
      <p:grpSp>
        <p:nvGrpSpPr>
          <p:cNvPr name="Group 11" id="11"/>
          <p:cNvGrpSpPr/>
          <p:nvPr/>
        </p:nvGrpSpPr>
        <p:grpSpPr>
          <a:xfrm rot="0">
            <a:off x="7636869" y="6759768"/>
            <a:ext cx="188513" cy="18851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EFEFF"/>
            </a:solidFill>
          </p:spPr>
        </p:sp>
        <p:sp>
          <p:nvSpPr>
            <p:cNvPr name="TextBox 13" id="13"/>
            <p:cNvSpPr txBox="true"/>
            <p:nvPr/>
          </p:nvSpPr>
          <p:spPr>
            <a:xfrm>
              <a:off x="76200" y="66675"/>
              <a:ext cx="660400" cy="669925"/>
            </a:xfrm>
            <a:prstGeom prst="rect">
              <a:avLst/>
            </a:prstGeom>
          </p:spPr>
          <p:txBody>
            <a:bodyPr anchor="ctr" rtlCol="false" tIns="50800" lIns="50800" bIns="50800" rIns="50800"/>
            <a:lstStyle/>
            <a:p>
              <a:pPr algn="ctr">
                <a:lnSpc>
                  <a:spcPts val="700"/>
                </a:lnSpc>
                <a:spcBef>
                  <a:spcPct val="0"/>
                </a:spcBef>
              </a:pPr>
            </a:p>
          </p:txBody>
        </p:sp>
      </p:grpSp>
      <p:grpSp>
        <p:nvGrpSpPr>
          <p:cNvPr name="Group 14" id="14"/>
          <p:cNvGrpSpPr/>
          <p:nvPr/>
        </p:nvGrpSpPr>
        <p:grpSpPr>
          <a:xfrm rot="0">
            <a:off x="7636869" y="7299735"/>
            <a:ext cx="188513" cy="18851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EFEFF"/>
            </a:solidFill>
          </p:spPr>
        </p:sp>
        <p:sp>
          <p:nvSpPr>
            <p:cNvPr name="TextBox 16" id="16"/>
            <p:cNvSpPr txBox="true"/>
            <p:nvPr/>
          </p:nvSpPr>
          <p:spPr>
            <a:xfrm>
              <a:off x="76200" y="66675"/>
              <a:ext cx="660400" cy="669925"/>
            </a:xfrm>
            <a:prstGeom prst="rect">
              <a:avLst/>
            </a:prstGeom>
          </p:spPr>
          <p:txBody>
            <a:bodyPr anchor="ctr" rtlCol="false" tIns="50800" lIns="50800" bIns="50800" rIns="50800"/>
            <a:lstStyle/>
            <a:p>
              <a:pPr algn="ctr">
                <a:lnSpc>
                  <a:spcPts val="700"/>
                </a:lnSpc>
                <a:spcBef>
                  <a:spcPct val="0"/>
                </a:spcBef>
              </a:pPr>
            </a:p>
          </p:txBody>
        </p:sp>
      </p:grpSp>
      <p:grpSp>
        <p:nvGrpSpPr>
          <p:cNvPr name="Group 17" id="17"/>
          <p:cNvGrpSpPr/>
          <p:nvPr/>
        </p:nvGrpSpPr>
        <p:grpSpPr>
          <a:xfrm rot="0">
            <a:off x="7636869" y="7839703"/>
            <a:ext cx="188513" cy="188513"/>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EFEFF"/>
            </a:solidFill>
          </p:spPr>
        </p:sp>
        <p:sp>
          <p:nvSpPr>
            <p:cNvPr name="TextBox 19" id="19"/>
            <p:cNvSpPr txBox="true"/>
            <p:nvPr/>
          </p:nvSpPr>
          <p:spPr>
            <a:xfrm>
              <a:off x="76200" y="66675"/>
              <a:ext cx="660400" cy="669925"/>
            </a:xfrm>
            <a:prstGeom prst="rect">
              <a:avLst/>
            </a:prstGeom>
          </p:spPr>
          <p:txBody>
            <a:bodyPr anchor="ctr" rtlCol="false" tIns="50800" lIns="50800" bIns="50800" rIns="50800"/>
            <a:lstStyle/>
            <a:p>
              <a:pPr algn="ctr">
                <a:lnSpc>
                  <a:spcPts val="700"/>
                </a:lnSpc>
                <a:spcBef>
                  <a:spcPct val="0"/>
                </a:spcBef>
              </a:pPr>
            </a:p>
          </p:txBody>
        </p:sp>
      </p:grpSp>
      <p:grpSp>
        <p:nvGrpSpPr>
          <p:cNvPr name="Group 20" id="20"/>
          <p:cNvGrpSpPr/>
          <p:nvPr/>
        </p:nvGrpSpPr>
        <p:grpSpPr>
          <a:xfrm rot="0">
            <a:off x="7636869" y="8380641"/>
            <a:ext cx="188513" cy="188513"/>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EFEFF"/>
            </a:solidFill>
          </p:spPr>
        </p:sp>
        <p:sp>
          <p:nvSpPr>
            <p:cNvPr name="TextBox 22" id="22"/>
            <p:cNvSpPr txBox="true"/>
            <p:nvPr/>
          </p:nvSpPr>
          <p:spPr>
            <a:xfrm>
              <a:off x="76200" y="66675"/>
              <a:ext cx="660400" cy="669925"/>
            </a:xfrm>
            <a:prstGeom prst="rect">
              <a:avLst/>
            </a:prstGeom>
          </p:spPr>
          <p:txBody>
            <a:bodyPr anchor="ctr" rtlCol="false" tIns="50800" lIns="50800" bIns="50800" rIns="50800"/>
            <a:lstStyle/>
            <a:p>
              <a:pPr algn="ctr">
                <a:lnSpc>
                  <a:spcPts val="700"/>
                </a:lnSpc>
                <a:spcBef>
                  <a:spcPct val="0"/>
                </a:spcBef>
              </a:pPr>
            </a:p>
          </p:txBody>
        </p:sp>
      </p:grpSp>
      <p:sp>
        <p:nvSpPr>
          <p:cNvPr name="Freeform 23" id="23"/>
          <p:cNvSpPr/>
          <p:nvPr/>
        </p:nvSpPr>
        <p:spPr>
          <a:xfrm flipH="false" flipV="false" rot="0">
            <a:off x="4708399" y="472970"/>
            <a:ext cx="1925893" cy="1925893"/>
          </a:xfrm>
          <a:custGeom>
            <a:avLst/>
            <a:gdLst/>
            <a:ahLst/>
            <a:cxnLst/>
            <a:rect r="r" b="b" t="t" l="l"/>
            <a:pathLst>
              <a:path h="1925893" w="1925893">
                <a:moveTo>
                  <a:pt x="0" y="0"/>
                </a:moveTo>
                <a:lnTo>
                  <a:pt x="1925893" y="0"/>
                </a:lnTo>
                <a:lnTo>
                  <a:pt x="1925893" y="1925893"/>
                </a:lnTo>
                <a:lnTo>
                  <a:pt x="0" y="19258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4" id="24"/>
          <p:cNvSpPr txBox="true"/>
          <p:nvPr/>
        </p:nvSpPr>
        <p:spPr>
          <a:xfrm rot="0">
            <a:off x="7185925" y="4018332"/>
            <a:ext cx="10651131" cy="1986915"/>
          </a:xfrm>
          <a:prstGeom prst="rect">
            <a:avLst/>
          </a:prstGeom>
        </p:spPr>
        <p:txBody>
          <a:bodyPr anchor="t" rtlCol="false" tIns="0" lIns="0" bIns="0" rIns="0">
            <a:spAutoFit/>
          </a:bodyPr>
          <a:lstStyle/>
          <a:p>
            <a:pPr algn="just">
              <a:lnSpc>
                <a:spcPts val="3930"/>
              </a:lnSpc>
            </a:pPr>
            <a:r>
              <a:rPr lang="en-US" sz="3000">
                <a:solidFill>
                  <a:srgbClr val="FFFFFF"/>
                </a:solidFill>
                <a:latin typeface="Roboto Condensed"/>
              </a:rPr>
              <a:t>Develop a more intelligent system for self-driving cars to ensure passenger safety. The aim is to develop a system that possesses excellent road comprehension and quickly makes decisions to guarantee passenger safety.</a:t>
            </a:r>
          </a:p>
        </p:txBody>
      </p:sp>
      <p:sp>
        <p:nvSpPr>
          <p:cNvPr name="TextBox 25" id="25"/>
          <p:cNvSpPr txBox="true"/>
          <p:nvPr/>
        </p:nvSpPr>
        <p:spPr>
          <a:xfrm rot="0">
            <a:off x="8223413" y="6626946"/>
            <a:ext cx="8576157" cy="459105"/>
          </a:xfrm>
          <a:prstGeom prst="rect">
            <a:avLst/>
          </a:prstGeom>
        </p:spPr>
        <p:txBody>
          <a:bodyPr anchor="t" rtlCol="false" tIns="0" lIns="0" bIns="0" rIns="0">
            <a:spAutoFit/>
          </a:bodyPr>
          <a:lstStyle/>
          <a:p>
            <a:pPr>
              <a:lnSpc>
                <a:spcPts val="3509"/>
              </a:lnSpc>
            </a:pPr>
            <a:r>
              <a:rPr lang="en-US" sz="3000">
                <a:solidFill>
                  <a:srgbClr val="FFFFFF"/>
                </a:solidFill>
                <a:latin typeface="Roboto Condensed"/>
              </a:rPr>
              <a:t> Rapid Environmental Understanding</a:t>
            </a:r>
          </a:p>
        </p:txBody>
      </p:sp>
      <p:sp>
        <p:nvSpPr>
          <p:cNvPr name="TextBox 26" id="26"/>
          <p:cNvSpPr txBox="true"/>
          <p:nvPr/>
        </p:nvSpPr>
        <p:spPr>
          <a:xfrm rot="0">
            <a:off x="8223413" y="7162251"/>
            <a:ext cx="8576157" cy="459105"/>
          </a:xfrm>
          <a:prstGeom prst="rect">
            <a:avLst/>
          </a:prstGeom>
        </p:spPr>
        <p:txBody>
          <a:bodyPr anchor="t" rtlCol="false" tIns="0" lIns="0" bIns="0" rIns="0">
            <a:spAutoFit/>
          </a:bodyPr>
          <a:lstStyle/>
          <a:p>
            <a:pPr>
              <a:lnSpc>
                <a:spcPts val="3509"/>
              </a:lnSpc>
            </a:pPr>
            <a:r>
              <a:rPr lang="en-US" sz="3000">
                <a:solidFill>
                  <a:srgbClr val="FFFFFF"/>
                </a:solidFill>
                <a:latin typeface="Roboto Condensed"/>
              </a:rPr>
              <a:t>Object Detection and Recognition</a:t>
            </a:r>
          </a:p>
        </p:txBody>
      </p:sp>
      <p:sp>
        <p:nvSpPr>
          <p:cNvPr name="TextBox 27" id="27"/>
          <p:cNvSpPr txBox="true"/>
          <p:nvPr/>
        </p:nvSpPr>
        <p:spPr>
          <a:xfrm rot="0">
            <a:off x="8223413" y="7700130"/>
            <a:ext cx="8576157" cy="459105"/>
          </a:xfrm>
          <a:prstGeom prst="rect">
            <a:avLst/>
          </a:prstGeom>
        </p:spPr>
        <p:txBody>
          <a:bodyPr anchor="t" rtlCol="false" tIns="0" lIns="0" bIns="0" rIns="0">
            <a:spAutoFit/>
          </a:bodyPr>
          <a:lstStyle/>
          <a:p>
            <a:pPr>
              <a:lnSpc>
                <a:spcPts val="3509"/>
              </a:lnSpc>
            </a:pPr>
            <a:r>
              <a:rPr lang="en-US" sz="3000">
                <a:solidFill>
                  <a:srgbClr val="FFFFFF"/>
                </a:solidFill>
                <a:latin typeface="Roboto Condensed"/>
              </a:rPr>
              <a:t>Safe Decision-Making</a:t>
            </a:r>
          </a:p>
        </p:txBody>
      </p:sp>
      <p:sp>
        <p:nvSpPr>
          <p:cNvPr name="TextBox 28" id="28"/>
          <p:cNvSpPr txBox="true"/>
          <p:nvPr/>
        </p:nvSpPr>
        <p:spPr>
          <a:xfrm rot="0">
            <a:off x="8091342" y="8240583"/>
            <a:ext cx="8576157" cy="459105"/>
          </a:xfrm>
          <a:prstGeom prst="rect">
            <a:avLst/>
          </a:prstGeom>
        </p:spPr>
        <p:txBody>
          <a:bodyPr anchor="t" rtlCol="false" tIns="0" lIns="0" bIns="0" rIns="0">
            <a:spAutoFit/>
          </a:bodyPr>
          <a:lstStyle/>
          <a:p>
            <a:pPr>
              <a:lnSpc>
                <a:spcPts val="3509"/>
              </a:lnSpc>
            </a:pPr>
            <a:r>
              <a:rPr lang="en-US" sz="3000">
                <a:solidFill>
                  <a:srgbClr val="FFFFFF"/>
                </a:solidFill>
                <a:latin typeface="Roboto Condensed"/>
              </a:rPr>
              <a:t> Sensor Fusion</a:t>
            </a:r>
          </a:p>
        </p:txBody>
      </p:sp>
      <p:sp>
        <p:nvSpPr>
          <p:cNvPr name="TextBox 29" id="29"/>
          <p:cNvSpPr txBox="true"/>
          <p:nvPr/>
        </p:nvSpPr>
        <p:spPr>
          <a:xfrm rot="0">
            <a:off x="4708399" y="320570"/>
            <a:ext cx="9525729" cy="1800558"/>
          </a:xfrm>
          <a:prstGeom prst="rect">
            <a:avLst/>
          </a:prstGeom>
        </p:spPr>
        <p:txBody>
          <a:bodyPr anchor="t" rtlCol="false" tIns="0" lIns="0" bIns="0" rIns="0">
            <a:spAutoFit/>
          </a:bodyPr>
          <a:lstStyle/>
          <a:p>
            <a:pPr algn="ctr">
              <a:lnSpc>
                <a:spcPts val="7290"/>
              </a:lnSpc>
            </a:pPr>
            <a:r>
              <a:rPr lang="en-US" sz="4764" spc="185">
                <a:solidFill>
                  <a:srgbClr val="FFFAEF"/>
                </a:solidFill>
                <a:latin typeface="CS Gordon Serif"/>
              </a:rPr>
              <a:t>PROBLEM STATEMENT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grpSp>
        <p:nvGrpSpPr>
          <p:cNvPr name="Group 2" id="2"/>
          <p:cNvGrpSpPr/>
          <p:nvPr/>
        </p:nvGrpSpPr>
        <p:grpSpPr>
          <a:xfrm rot="0">
            <a:off x="-5521075" y="-377508"/>
            <a:ext cx="27488974" cy="3086100"/>
            <a:chOff x="0" y="0"/>
            <a:chExt cx="7239895" cy="812800"/>
          </a:xfrm>
        </p:grpSpPr>
        <p:sp>
          <p:nvSpPr>
            <p:cNvPr name="Freeform 3" id="3"/>
            <p:cNvSpPr/>
            <p:nvPr/>
          </p:nvSpPr>
          <p:spPr>
            <a:xfrm flipH="false" flipV="false" rot="0">
              <a:off x="0" y="0"/>
              <a:ext cx="7239895" cy="812800"/>
            </a:xfrm>
            <a:custGeom>
              <a:avLst/>
              <a:gdLst/>
              <a:ahLst/>
              <a:cxnLst/>
              <a:rect r="r" b="b" t="t" l="l"/>
              <a:pathLst>
                <a:path h="812800" w="7239895">
                  <a:moveTo>
                    <a:pt x="0" y="0"/>
                  </a:moveTo>
                  <a:lnTo>
                    <a:pt x="7239895" y="0"/>
                  </a:lnTo>
                  <a:lnTo>
                    <a:pt x="7239895" y="812800"/>
                  </a:lnTo>
                  <a:lnTo>
                    <a:pt x="0" y="812800"/>
                  </a:lnTo>
                  <a:close/>
                </a:path>
              </a:pathLst>
            </a:custGeom>
            <a:solidFill>
              <a:srgbClr val="35858B"/>
            </a:solidFill>
          </p:spPr>
        </p:sp>
        <p:sp>
          <p:nvSpPr>
            <p:cNvPr name="TextBox 4" id="4"/>
            <p:cNvSpPr txBox="true"/>
            <p:nvPr/>
          </p:nvSpPr>
          <p:spPr>
            <a:xfrm>
              <a:off x="0" y="-38100"/>
              <a:ext cx="7239895"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10800000">
            <a:off x="0" y="2339060"/>
            <a:ext cx="18476613" cy="739065"/>
          </a:xfrm>
          <a:custGeom>
            <a:avLst/>
            <a:gdLst/>
            <a:ahLst/>
            <a:cxnLst/>
            <a:rect r="r" b="b" t="t" l="l"/>
            <a:pathLst>
              <a:path h="739065" w="18476613">
                <a:moveTo>
                  <a:pt x="0" y="0"/>
                </a:moveTo>
                <a:lnTo>
                  <a:pt x="18476613" y="0"/>
                </a:lnTo>
                <a:lnTo>
                  <a:pt x="18476613" y="739064"/>
                </a:lnTo>
                <a:lnTo>
                  <a:pt x="0" y="7390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1086438"/>
            <a:ext cx="5520044" cy="3795030"/>
          </a:xfrm>
          <a:custGeom>
            <a:avLst/>
            <a:gdLst/>
            <a:ahLst/>
            <a:cxnLst/>
            <a:rect r="r" b="b" t="t" l="l"/>
            <a:pathLst>
              <a:path h="3795030" w="5520044">
                <a:moveTo>
                  <a:pt x="0" y="0"/>
                </a:moveTo>
                <a:lnTo>
                  <a:pt x="5520044" y="0"/>
                </a:lnTo>
                <a:lnTo>
                  <a:pt x="5520044" y="3795030"/>
                </a:lnTo>
                <a:lnTo>
                  <a:pt x="0" y="37950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10800000">
            <a:off x="13297375" y="-1086438"/>
            <a:ext cx="5520044" cy="3795030"/>
          </a:xfrm>
          <a:custGeom>
            <a:avLst/>
            <a:gdLst/>
            <a:ahLst/>
            <a:cxnLst/>
            <a:rect r="r" b="b" t="t" l="l"/>
            <a:pathLst>
              <a:path h="3795030" w="5520044">
                <a:moveTo>
                  <a:pt x="0" y="0"/>
                </a:moveTo>
                <a:lnTo>
                  <a:pt x="5520044" y="0"/>
                </a:lnTo>
                <a:lnTo>
                  <a:pt x="5520044" y="3795030"/>
                </a:lnTo>
                <a:lnTo>
                  <a:pt x="0" y="37950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0800000">
            <a:off x="-1515846" y="3507257"/>
            <a:ext cx="8551737" cy="5751043"/>
          </a:xfrm>
          <a:custGeom>
            <a:avLst/>
            <a:gdLst/>
            <a:ahLst/>
            <a:cxnLst/>
            <a:rect r="r" b="b" t="t" l="l"/>
            <a:pathLst>
              <a:path h="5751043" w="8551737">
                <a:moveTo>
                  <a:pt x="0" y="0"/>
                </a:moveTo>
                <a:lnTo>
                  <a:pt x="8551737" y="0"/>
                </a:lnTo>
                <a:lnTo>
                  <a:pt x="8551737" y="5751043"/>
                </a:lnTo>
                <a:lnTo>
                  <a:pt x="0" y="57510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a:grpSpLocks noChangeAspect="true"/>
          </p:cNvGrpSpPr>
          <p:nvPr/>
        </p:nvGrpSpPr>
        <p:grpSpPr>
          <a:xfrm rot="0">
            <a:off x="717432" y="5102767"/>
            <a:ext cx="5809169" cy="3595951"/>
            <a:chOff x="0" y="0"/>
            <a:chExt cx="6973570" cy="4316730"/>
          </a:xfrm>
        </p:grpSpPr>
        <p:sp>
          <p:nvSpPr>
            <p:cNvPr name="Freeform 10" id="10"/>
            <p:cNvSpPr/>
            <p:nvPr/>
          </p:nvSpPr>
          <p:spPr>
            <a:xfrm flipH="false" flipV="false" rot="0">
              <a:off x="0" y="0"/>
              <a:ext cx="6973570" cy="4316730"/>
            </a:xfrm>
            <a:custGeom>
              <a:avLst/>
              <a:gdLst/>
              <a:ahLst/>
              <a:cxnLst/>
              <a:rect r="r" b="b" t="t" l="l"/>
              <a:pathLst>
                <a:path h="4316730" w="6973570">
                  <a:moveTo>
                    <a:pt x="6228080" y="0"/>
                  </a:moveTo>
                  <a:lnTo>
                    <a:pt x="0" y="0"/>
                  </a:lnTo>
                  <a:lnTo>
                    <a:pt x="0" y="4316730"/>
                  </a:lnTo>
                  <a:lnTo>
                    <a:pt x="6973570" y="4316730"/>
                  </a:lnTo>
                  <a:lnTo>
                    <a:pt x="6973570" y="745490"/>
                  </a:lnTo>
                  <a:close/>
                </a:path>
              </a:pathLst>
            </a:custGeom>
            <a:blipFill>
              <a:blip r:embed="rId8"/>
              <a:stretch>
                <a:fillRect l="0" t="-1063" r="0" b="-1063"/>
              </a:stretch>
            </a:blipFill>
          </p:spPr>
        </p:sp>
        <p:sp>
          <p:nvSpPr>
            <p:cNvPr name="Freeform 11" id="11"/>
            <p:cNvSpPr/>
            <p:nvPr/>
          </p:nvSpPr>
          <p:spPr>
            <a:xfrm flipH="false" flipV="false" rot="0">
              <a:off x="6228080" y="0"/>
              <a:ext cx="745490" cy="745490"/>
            </a:xfrm>
            <a:custGeom>
              <a:avLst/>
              <a:gdLst/>
              <a:ahLst/>
              <a:cxnLst/>
              <a:rect r="r" b="b" t="t" l="l"/>
              <a:pathLst>
                <a:path h="745490" w="745490">
                  <a:moveTo>
                    <a:pt x="0" y="0"/>
                  </a:moveTo>
                  <a:lnTo>
                    <a:pt x="0" y="745490"/>
                  </a:lnTo>
                  <a:lnTo>
                    <a:pt x="745490" y="745490"/>
                  </a:lnTo>
                  <a:close/>
                </a:path>
              </a:pathLst>
            </a:custGeom>
            <a:solidFill>
              <a:srgbClr val="35858B"/>
            </a:solidFill>
          </p:spPr>
        </p:sp>
      </p:grpSp>
      <p:sp>
        <p:nvSpPr>
          <p:cNvPr name="Freeform 12" id="12"/>
          <p:cNvSpPr/>
          <p:nvPr/>
        </p:nvSpPr>
        <p:spPr>
          <a:xfrm flipH="false" flipV="false" rot="0">
            <a:off x="5100644" y="403813"/>
            <a:ext cx="1935246" cy="1935246"/>
          </a:xfrm>
          <a:custGeom>
            <a:avLst/>
            <a:gdLst/>
            <a:ahLst/>
            <a:cxnLst/>
            <a:rect r="r" b="b" t="t" l="l"/>
            <a:pathLst>
              <a:path h="1935246" w="1935246">
                <a:moveTo>
                  <a:pt x="0" y="0"/>
                </a:moveTo>
                <a:lnTo>
                  <a:pt x="1935247" y="0"/>
                </a:lnTo>
                <a:lnTo>
                  <a:pt x="1935247" y="1935247"/>
                </a:lnTo>
                <a:lnTo>
                  <a:pt x="0" y="193524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7353860" y="5133975"/>
            <a:ext cx="10651131" cy="3088005"/>
          </a:xfrm>
          <a:prstGeom prst="rect">
            <a:avLst/>
          </a:prstGeom>
        </p:spPr>
        <p:txBody>
          <a:bodyPr anchor="t" rtlCol="false" tIns="0" lIns="0" bIns="0" rIns="0">
            <a:spAutoFit/>
          </a:bodyPr>
          <a:lstStyle/>
          <a:p>
            <a:pPr>
              <a:lnSpc>
                <a:spcPts val="3509"/>
              </a:lnSpc>
            </a:pPr>
            <a:r>
              <a:rPr lang="en-US" sz="3000">
                <a:solidFill>
                  <a:srgbClr val="FFFFFF"/>
                </a:solidFill>
                <a:latin typeface="Roboto Condensed"/>
              </a:rPr>
              <a:t>Autonomous vehicles (AVs) rely on a combination of sensors and software to detect and navigate the surrounding environment, without any human intervention. Cutting-edge sensor technologies are constantly evolving to make autonomous transportation safer for both pedestrians and riders. This has motivated researchers and engineers from a variety of fields and backgrounds to work towards achieving this goal.</a:t>
            </a:r>
          </a:p>
        </p:txBody>
      </p:sp>
      <p:sp>
        <p:nvSpPr>
          <p:cNvPr name="TextBox 14" id="14"/>
          <p:cNvSpPr txBox="true"/>
          <p:nvPr/>
        </p:nvSpPr>
        <p:spPr>
          <a:xfrm rot="0">
            <a:off x="4747596" y="252752"/>
            <a:ext cx="9525729" cy="1753718"/>
          </a:xfrm>
          <a:prstGeom prst="rect">
            <a:avLst/>
          </a:prstGeom>
        </p:spPr>
        <p:txBody>
          <a:bodyPr anchor="t" rtlCol="false" tIns="0" lIns="0" bIns="0" rIns="0">
            <a:spAutoFit/>
          </a:bodyPr>
          <a:lstStyle/>
          <a:p>
            <a:pPr algn="ctr">
              <a:lnSpc>
                <a:spcPts val="7290"/>
              </a:lnSpc>
            </a:pPr>
            <a:r>
              <a:rPr lang="en-US" sz="4764" spc="271">
                <a:solidFill>
                  <a:srgbClr val="FFFAEF"/>
                </a:solidFill>
                <a:latin typeface="CS Gordon Serif"/>
              </a:rPr>
              <a:t>IDEA </a:t>
            </a:r>
          </a:p>
          <a:p>
            <a:pPr algn="ctr">
              <a:lnSpc>
                <a:spcPts val="6527"/>
              </a:lnSpc>
            </a:pPr>
            <a:r>
              <a:rPr lang="en-US" sz="4764" spc="271">
                <a:solidFill>
                  <a:srgbClr val="FFFAEF"/>
                </a:solidFill>
                <a:latin typeface="CS Gordon Serif"/>
              </a:rPr>
              <a:t>OVERVIEW</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grpSp>
        <p:nvGrpSpPr>
          <p:cNvPr name="Group 2" id="2"/>
          <p:cNvGrpSpPr/>
          <p:nvPr/>
        </p:nvGrpSpPr>
        <p:grpSpPr>
          <a:xfrm rot="0">
            <a:off x="-5521075" y="-377508"/>
            <a:ext cx="27488974" cy="3086100"/>
            <a:chOff x="0" y="0"/>
            <a:chExt cx="7239895" cy="812800"/>
          </a:xfrm>
        </p:grpSpPr>
        <p:sp>
          <p:nvSpPr>
            <p:cNvPr name="Freeform 3" id="3"/>
            <p:cNvSpPr/>
            <p:nvPr/>
          </p:nvSpPr>
          <p:spPr>
            <a:xfrm flipH="false" flipV="false" rot="0">
              <a:off x="0" y="0"/>
              <a:ext cx="7239895" cy="812800"/>
            </a:xfrm>
            <a:custGeom>
              <a:avLst/>
              <a:gdLst/>
              <a:ahLst/>
              <a:cxnLst/>
              <a:rect r="r" b="b" t="t" l="l"/>
              <a:pathLst>
                <a:path h="812800" w="7239895">
                  <a:moveTo>
                    <a:pt x="0" y="0"/>
                  </a:moveTo>
                  <a:lnTo>
                    <a:pt x="7239895" y="0"/>
                  </a:lnTo>
                  <a:lnTo>
                    <a:pt x="7239895" y="812800"/>
                  </a:lnTo>
                  <a:lnTo>
                    <a:pt x="0" y="812800"/>
                  </a:lnTo>
                  <a:close/>
                </a:path>
              </a:pathLst>
            </a:custGeom>
            <a:solidFill>
              <a:srgbClr val="35858B"/>
            </a:solidFill>
          </p:spPr>
        </p:sp>
        <p:sp>
          <p:nvSpPr>
            <p:cNvPr name="TextBox 4" id="4"/>
            <p:cNvSpPr txBox="true"/>
            <p:nvPr/>
          </p:nvSpPr>
          <p:spPr>
            <a:xfrm>
              <a:off x="0" y="-38100"/>
              <a:ext cx="7239895"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10800000">
            <a:off x="0" y="2339060"/>
            <a:ext cx="18476613" cy="739065"/>
          </a:xfrm>
          <a:custGeom>
            <a:avLst/>
            <a:gdLst/>
            <a:ahLst/>
            <a:cxnLst/>
            <a:rect r="r" b="b" t="t" l="l"/>
            <a:pathLst>
              <a:path h="739065" w="18476613">
                <a:moveTo>
                  <a:pt x="0" y="0"/>
                </a:moveTo>
                <a:lnTo>
                  <a:pt x="18476613" y="0"/>
                </a:lnTo>
                <a:lnTo>
                  <a:pt x="18476613" y="739064"/>
                </a:lnTo>
                <a:lnTo>
                  <a:pt x="0" y="7390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1086438"/>
            <a:ext cx="5520044" cy="3795030"/>
          </a:xfrm>
          <a:custGeom>
            <a:avLst/>
            <a:gdLst/>
            <a:ahLst/>
            <a:cxnLst/>
            <a:rect r="r" b="b" t="t" l="l"/>
            <a:pathLst>
              <a:path h="3795030" w="5520044">
                <a:moveTo>
                  <a:pt x="0" y="0"/>
                </a:moveTo>
                <a:lnTo>
                  <a:pt x="5520044" y="0"/>
                </a:lnTo>
                <a:lnTo>
                  <a:pt x="5520044" y="3795030"/>
                </a:lnTo>
                <a:lnTo>
                  <a:pt x="0" y="37950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10800000">
            <a:off x="13297375" y="-1086438"/>
            <a:ext cx="5520044" cy="3795030"/>
          </a:xfrm>
          <a:custGeom>
            <a:avLst/>
            <a:gdLst/>
            <a:ahLst/>
            <a:cxnLst/>
            <a:rect r="r" b="b" t="t" l="l"/>
            <a:pathLst>
              <a:path h="3795030" w="5520044">
                <a:moveTo>
                  <a:pt x="0" y="0"/>
                </a:moveTo>
                <a:lnTo>
                  <a:pt x="5520044" y="0"/>
                </a:lnTo>
                <a:lnTo>
                  <a:pt x="5520044" y="3795030"/>
                </a:lnTo>
                <a:lnTo>
                  <a:pt x="0" y="37950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0800000">
            <a:off x="-1515846" y="3356319"/>
            <a:ext cx="8551737" cy="5751043"/>
          </a:xfrm>
          <a:custGeom>
            <a:avLst/>
            <a:gdLst/>
            <a:ahLst/>
            <a:cxnLst/>
            <a:rect r="r" b="b" t="t" l="l"/>
            <a:pathLst>
              <a:path h="5751043" w="8551737">
                <a:moveTo>
                  <a:pt x="0" y="0"/>
                </a:moveTo>
                <a:lnTo>
                  <a:pt x="8551737" y="0"/>
                </a:lnTo>
                <a:lnTo>
                  <a:pt x="8551737" y="5751043"/>
                </a:lnTo>
                <a:lnTo>
                  <a:pt x="0" y="57510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a:grpSpLocks noChangeAspect="true"/>
          </p:cNvGrpSpPr>
          <p:nvPr/>
        </p:nvGrpSpPr>
        <p:grpSpPr>
          <a:xfrm rot="0">
            <a:off x="730578" y="4831259"/>
            <a:ext cx="5809169" cy="3595951"/>
            <a:chOff x="0" y="0"/>
            <a:chExt cx="6973570" cy="4316730"/>
          </a:xfrm>
        </p:grpSpPr>
        <p:sp>
          <p:nvSpPr>
            <p:cNvPr name="Freeform 10" id="10"/>
            <p:cNvSpPr/>
            <p:nvPr/>
          </p:nvSpPr>
          <p:spPr>
            <a:xfrm flipH="false" flipV="false" rot="0">
              <a:off x="0" y="0"/>
              <a:ext cx="6973570" cy="4316730"/>
            </a:xfrm>
            <a:custGeom>
              <a:avLst/>
              <a:gdLst/>
              <a:ahLst/>
              <a:cxnLst/>
              <a:rect r="r" b="b" t="t" l="l"/>
              <a:pathLst>
                <a:path h="4316730" w="6973570">
                  <a:moveTo>
                    <a:pt x="6228080" y="0"/>
                  </a:moveTo>
                  <a:lnTo>
                    <a:pt x="0" y="0"/>
                  </a:lnTo>
                  <a:lnTo>
                    <a:pt x="0" y="4316730"/>
                  </a:lnTo>
                  <a:lnTo>
                    <a:pt x="6973570" y="4316730"/>
                  </a:lnTo>
                  <a:lnTo>
                    <a:pt x="6973570" y="745490"/>
                  </a:lnTo>
                  <a:close/>
                </a:path>
              </a:pathLst>
            </a:custGeom>
            <a:blipFill>
              <a:blip r:embed="rId8"/>
              <a:stretch>
                <a:fillRect l="-2281" t="0" r="-2281" b="0"/>
              </a:stretch>
            </a:blipFill>
          </p:spPr>
        </p:sp>
        <p:sp>
          <p:nvSpPr>
            <p:cNvPr name="Freeform 11" id="11"/>
            <p:cNvSpPr/>
            <p:nvPr/>
          </p:nvSpPr>
          <p:spPr>
            <a:xfrm flipH="false" flipV="false" rot="0">
              <a:off x="6228080" y="0"/>
              <a:ext cx="745490" cy="745490"/>
            </a:xfrm>
            <a:custGeom>
              <a:avLst/>
              <a:gdLst/>
              <a:ahLst/>
              <a:cxnLst/>
              <a:rect r="r" b="b" t="t" l="l"/>
              <a:pathLst>
                <a:path h="745490" w="745490">
                  <a:moveTo>
                    <a:pt x="0" y="0"/>
                  </a:moveTo>
                  <a:lnTo>
                    <a:pt x="0" y="745490"/>
                  </a:lnTo>
                  <a:lnTo>
                    <a:pt x="745490" y="745490"/>
                  </a:lnTo>
                  <a:close/>
                </a:path>
              </a:pathLst>
            </a:custGeom>
            <a:solidFill>
              <a:srgbClr val="35858B"/>
            </a:solidFill>
          </p:spPr>
        </p:sp>
      </p:grpSp>
      <p:sp>
        <p:nvSpPr>
          <p:cNvPr name="Freeform 12" id="12"/>
          <p:cNvSpPr/>
          <p:nvPr/>
        </p:nvSpPr>
        <p:spPr>
          <a:xfrm flipH="false" flipV="false" rot="0">
            <a:off x="4500342" y="422291"/>
            <a:ext cx="2039405" cy="2039405"/>
          </a:xfrm>
          <a:custGeom>
            <a:avLst/>
            <a:gdLst/>
            <a:ahLst/>
            <a:cxnLst/>
            <a:rect r="r" b="b" t="t" l="l"/>
            <a:pathLst>
              <a:path h="2039405" w="2039405">
                <a:moveTo>
                  <a:pt x="0" y="0"/>
                </a:moveTo>
                <a:lnTo>
                  <a:pt x="2039405" y="0"/>
                </a:lnTo>
                <a:lnTo>
                  <a:pt x="2039405" y="2039406"/>
                </a:lnTo>
                <a:lnTo>
                  <a:pt x="0" y="203940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7418862" y="5133975"/>
            <a:ext cx="10651131" cy="2211705"/>
          </a:xfrm>
          <a:prstGeom prst="rect">
            <a:avLst/>
          </a:prstGeom>
        </p:spPr>
        <p:txBody>
          <a:bodyPr anchor="t" rtlCol="false" tIns="0" lIns="0" bIns="0" rIns="0">
            <a:spAutoFit/>
          </a:bodyPr>
          <a:lstStyle/>
          <a:p>
            <a:pPr>
              <a:lnSpc>
                <a:spcPts val="3509"/>
              </a:lnSpc>
            </a:pPr>
            <a:r>
              <a:rPr lang="en-US" sz="3000">
                <a:solidFill>
                  <a:srgbClr val="FFFFFF"/>
                </a:solidFill>
                <a:latin typeface="Roboto Condensed"/>
              </a:rPr>
              <a:t>The market is experiencing a boost in growth due to the rise of the Internet of Things (IoT), machine learning (ML), and artificial intelligence (AI) technologies.The installation of smart traffic lights and connected infrastructure in toll booths and car parks is helping to reduce traffic congestion, further driving the market forward.</a:t>
            </a:r>
          </a:p>
        </p:txBody>
      </p:sp>
      <p:sp>
        <p:nvSpPr>
          <p:cNvPr name="TextBox 14" id="14"/>
          <p:cNvSpPr txBox="true"/>
          <p:nvPr/>
        </p:nvSpPr>
        <p:spPr>
          <a:xfrm rot="0">
            <a:off x="4742167" y="422631"/>
            <a:ext cx="9525729" cy="1640203"/>
          </a:xfrm>
          <a:prstGeom prst="rect">
            <a:avLst/>
          </a:prstGeom>
        </p:spPr>
        <p:txBody>
          <a:bodyPr anchor="t" rtlCol="false" tIns="0" lIns="0" bIns="0" rIns="0">
            <a:spAutoFit/>
          </a:bodyPr>
          <a:lstStyle/>
          <a:p>
            <a:pPr algn="ctr">
              <a:lnSpc>
                <a:spcPts val="6527"/>
              </a:lnSpc>
            </a:pPr>
            <a:r>
              <a:rPr lang="en-US" sz="4764" spc="271">
                <a:solidFill>
                  <a:srgbClr val="FFFAEF"/>
                </a:solidFill>
                <a:latin typeface="CS Gordon Serif"/>
              </a:rPr>
              <a:t>MARKET PROSPECTUS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sp>
        <p:nvSpPr>
          <p:cNvPr name="Freeform 2" id="2"/>
          <p:cNvSpPr/>
          <p:nvPr/>
        </p:nvSpPr>
        <p:spPr>
          <a:xfrm flipH="false" flipV="false" rot="0">
            <a:off x="7645287" y="4385478"/>
            <a:ext cx="2997425" cy="2997425"/>
          </a:xfrm>
          <a:custGeom>
            <a:avLst/>
            <a:gdLst/>
            <a:ahLst/>
            <a:cxnLst/>
            <a:rect r="r" b="b" t="t" l="l"/>
            <a:pathLst>
              <a:path h="2997425" w="2997425">
                <a:moveTo>
                  <a:pt x="0" y="0"/>
                </a:moveTo>
                <a:lnTo>
                  <a:pt x="2997426" y="0"/>
                </a:lnTo>
                <a:lnTo>
                  <a:pt x="2997426" y="2997425"/>
                </a:lnTo>
                <a:lnTo>
                  <a:pt x="0" y="29974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198733" y="2869098"/>
            <a:ext cx="5440532" cy="5502434"/>
          </a:xfrm>
          <a:custGeom>
            <a:avLst/>
            <a:gdLst/>
            <a:ahLst/>
            <a:cxnLst/>
            <a:rect r="r" b="b" t="t" l="l"/>
            <a:pathLst>
              <a:path h="5502434" w="5440532">
                <a:moveTo>
                  <a:pt x="0" y="0"/>
                </a:moveTo>
                <a:lnTo>
                  <a:pt x="5440531" y="0"/>
                </a:lnTo>
                <a:lnTo>
                  <a:pt x="5440531" y="5502434"/>
                </a:lnTo>
                <a:lnTo>
                  <a:pt x="0" y="5502434"/>
                </a:lnTo>
                <a:lnTo>
                  <a:pt x="0" y="0"/>
                </a:lnTo>
                <a:close/>
              </a:path>
            </a:pathLst>
          </a:custGeom>
          <a:blipFill>
            <a:blip r:embed="rId4"/>
            <a:stretch>
              <a:fillRect l="0" t="0" r="0" b="0"/>
            </a:stretch>
          </a:blipFill>
        </p:spPr>
      </p:sp>
      <p:grpSp>
        <p:nvGrpSpPr>
          <p:cNvPr name="Group 4" id="4"/>
          <p:cNvGrpSpPr/>
          <p:nvPr/>
        </p:nvGrpSpPr>
        <p:grpSpPr>
          <a:xfrm rot="0">
            <a:off x="2069486" y="1892267"/>
            <a:ext cx="5845423" cy="2121735"/>
            <a:chOff x="0" y="0"/>
            <a:chExt cx="1539535" cy="558811"/>
          </a:xfrm>
        </p:grpSpPr>
        <p:sp>
          <p:nvSpPr>
            <p:cNvPr name="Freeform 5" id="5"/>
            <p:cNvSpPr/>
            <p:nvPr/>
          </p:nvSpPr>
          <p:spPr>
            <a:xfrm flipH="false" flipV="false" rot="0">
              <a:off x="0" y="0"/>
              <a:ext cx="1539535" cy="558811"/>
            </a:xfrm>
            <a:custGeom>
              <a:avLst/>
              <a:gdLst/>
              <a:ahLst/>
              <a:cxnLst/>
              <a:rect r="r" b="b" t="t" l="l"/>
              <a:pathLst>
                <a:path h="558811" w="1539535">
                  <a:moveTo>
                    <a:pt x="0" y="0"/>
                  </a:moveTo>
                  <a:lnTo>
                    <a:pt x="1539535" y="0"/>
                  </a:lnTo>
                  <a:lnTo>
                    <a:pt x="1539535" y="558811"/>
                  </a:lnTo>
                  <a:lnTo>
                    <a:pt x="0" y="558811"/>
                  </a:lnTo>
                  <a:close/>
                </a:path>
              </a:pathLst>
            </a:custGeom>
            <a:solidFill>
              <a:srgbClr val="4FBDBA"/>
            </a:solidFill>
          </p:spPr>
        </p:sp>
        <p:sp>
          <p:nvSpPr>
            <p:cNvPr name="TextBox 6" id="6"/>
            <p:cNvSpPr txBox="true"/>
            <p:nvPr/>
          </p:nvSpPr>
          <p:spPr>
            <a:xfrm>
              <a:off x="0" y="-38100"/>
              <a:ext cx="1539535" cy="596911"/>
            </a:xfrm>
            <a:prstGeom prst="rect">
              <a:avLst/>
            </a:prstGeom>
          </p:spPr>
          <p:txBody>
            <a:bodyPr anchor="ctr" rtlCol="false" tIns="50800" lIns="50800" bIns="50800" rIns="50800"/>
            <a:lstStyle/>
            <a:p>
              <a:pPr algn="ctr">
                <a:lnSpc>
                  <a:spcPts val="3151"/>
                </a:lnSpc>
              </a:pPr>
            </a:p>
          </p:txBody>
        </p:sp>
      </p:grpSp>
      <p:sp>
        <p:nvSpPr>
          <p:cNvPr name="TextBox 7" id="7"/>
          <p:cNvSpPr txBox="true"/>
          <p:nvPr/>
        </p:nvSpPr>
        <p:spPr>
          <a:xfrm rot="0">
            <a:off x="2948363" y="401447"/>
            <a:ext cx="10958501" cy="809369"/>
          </a:xfrm>
          <a:prstGeom prst="rect">
            <a:avLst/>
          </a:prstGeom>
        </p:spPr>
        <p:txBody>
          <a:bodyPr anchor="t" rtlCol="false" tIns="0" lIns="0" bIns="0" rIns="0">
            <a:spAutoFit/>
          </a:bodyPr>
          <a:lstStyle/>
          <a:p>
            <a:pPr algn="ctr">
              <a:lnSpc>
                <a:spcPts val="6664"/>
              </a:lnSpc>
            </a:pPr>
            <a:r>
              <a:rPr lang="en-US" sz="4864" spc="277">
                <a:solidFill>
                  <a:srgbClr val="FFFAEF"/>
                </a:solidFill>
                <a:latin typeface="CS Gordon Serif"/>
              </a:rPr>
              <a:t>TECHNICAL OVERVIEW</a:t>
            </a:r>
          </a:p>
        </p:txBody>
      </p:sp>
      <p:grpSp>
        <p:nvGrpSpPr>
          <p:cNvPr name="Group 8" id="8"/>
          <p:cNvGrpSpPr/>
          <p:nvPr/>
        </p:nvGrpSpPr>
        <p:grpSpPr>
          <a:xfrm rot="0">
            <a:off x="10033784" y="4823323"/>
            <a:ext cx="5845423" cy="2121735"/>
            <a:chOff x="0" y="0"/>
            <a:chExt cx="1539535" cy="558811"/>
          </a:xfrm>
        </p:grpSpPr>
        <p:sp>
          <p:nvSpPr>
            <p:cNvPr name="Freeform 9" id="9"/>
            <p:cNvSpPr/>
            <p:nvPr/>
          </p:nvSpPr>
          <p:spPr>
            <a:xfrm flipH="false" flipV="false" rot="0">
              <a:off x="0" y="0"/>
              <a:ext cx="1539535" cy="558811"/>
            </a:xfrm>
            <a:custGeom>
              <a:avLst/>
              <a:gdLst/>
              <a:ahLst/>
              <a:cxnLst/>
              <a:rect r="r" b="b" t="t" l="l"/>
              <a:pathLst>
                <a:path h="558811" w="1539535">
                  <a:moveTo>
                    <a:pt x="0" y="0"/>
                  </a:moveTo>
                  <a:lnTo>
                    <a:pt x="1539535" y="0"/>
                  </a:lnTo>
                  <a:lnTo>
                    <a:pt x="1539535" y="558811"/>
                  </a:lnTo>
                  <a:lnTo>
                    <a:pt x="0" y="558811"/>
                  </a:lnTo>
                  <a:close/>
                </a:path>
              </a:pathLst>
            </a:custGeom>
            <a:solidFill>
              <a:srgbClr val="4FBDBA"/>
            </a:solidFill>
          </p:spPr>
        </p:sp>
        <p:sp>
          <p:nvSpPr>
            <p:cNvPr name="TextBox 10" id="10"/>
            <p:cNvSpPr txBox="true"/>
            <p:nvPr/>
          </p:nvSpPr>
          <p:spPr>
            <a:xfrm>
              <a:off x="0" y="-38100"/>
              <a:ext cx="1539535" cy="596911"/>
            </a:xfrm>
            <a:prstGeom prst="rect">
              <a:avLst/>
            </a:prstGeom>
          </p:spPr>
          <p:txBody>
            <a:bodyPr anchor="ctr" rtlCol="false" tIns="50800" lIns="50800" bIns="50800" rIns="50800"/>
            <a:lstStyle/>
            <a:p>
              <a:pPr algn="ctr">
                <a:lnSpc>
                  <a:spcPts val="3151"/>
                </a:lnSpc>
              </a:pPr>
            </a:p>
          </p:txBody>
        </p:sp>
      </p:grpSp>
      <p:grpSp>
        <p:nvGrpSpPr>
          <p:cNvPr name="Group 11" id="11"/>
          <p:cNvGrpSpPr/>
          <p:nvPr/>
        </p:nvGrpSpPr>
        <p:grpSpPr>
          <a:xfrm rot="0">
            <a:off x="10033784" y="1884669"/>
            <a:ext cx="5845423" cy="2121735"/>
            <a:chOff x="0" y="0"/>
            <a:chExt cx="1539535" cy="558811"/>
          </a:xfrm>
        </p:grpSpPr>
        <p:sp>
          <p:nvSpPr>
            <p:cNvPr name="Freeform 12" id="12"/>
            <p:cNvSpPr/>
            <p:nvPr/>
          </p:nvSpPr>
          <p:spPr>
            <a:xfrm flipH="false" flipV="false" rot="0">
              <a:off x="0" y="0"/>
              <a:ext cx="1539535" cy="558811"/>
            </a:xfrm>
            <a:custGeom>
              <a:avLst/>
              <a:gdLst/>
              <a:ahLst/>
              <a:cxnLst/>
              <a:rect r="r" b="b" t="t" l="l"/>
              <a:pathLst>
                <a:path h="558811" w="1539535">
                  <a:moveTo>
                    <a:pt x="0" y="0"/>
                  </a:moveTo>
                  <a:lnTo>
                    <a:pt x="1539535" y="0"/>
                  </a:lnTo>
                  <a:lnTo>
                    <a:pt x="1539535" y="558811"/>
                  </a:lnTo>
                  <a:lnTo>
                    <a:pt x="0" y="558811"/>
                  </a:lnTo>
                  <a:close/>
                </a:path>
              </a:pathLst>
            </a:custGeom>
            <a:solidFill>
              <a:srgbClr val="4FBDBA"/>
            </a:solidFill>
          </p:spPr>
        </p:sp>
        <p:sp>
          <p:nvSpPr>
            <p:cNvPr name="TextBox 13" id="13"/>
            <p:cNvSpPr txBox="true"/>
            <p:nvPr/>
          </p:nvSpPr>
          <p:spPr>
            <a:xfrm>
              <a:off x="0" y="-38100"/>
              <a:ext cx="1539535" cy="596911"/>
            </a:xfrm>
            <a:prstGeom prst="rect">
              <a:avLst/>
            </a:prstGeom>
          </p:spPr>
          <p:txBody>
            <a:bodyPr anchor="ctr" rtlCol="false" tIns="50800" lIns="50800" bIns="50800" rIns="50800"/>
            <a:lstStyle/>
            <a:p>
              <a:pPr algn="ctr">
                <a:lnSpc>
                  <a:spcPts val="3151"/>
                </a:lnSpc>
              </a:pPr>
            </a:p>
          </p:txBody>
        </p:sp>
      </p:grpSp>
      <p:grpSp>
        <p:nvGrpSpPr>
          <p:cNvPr name="Group 14" id="14"/>
          <p:cNvGrpSpPr/>
          <p:nvPr/>
        </p:nvGrpSpPr>
        <p:grpSpPr>
          <a:xfrm rot="0">
            <a:off x="2069486" y="7754378"/>
            <a:ext cx="5845423" cy="2050097"/>
            <a:chOff x="0" y="0"/>
            <a:chExt cx="1539535" cy="539943"/>
          </a:xfrm>
        </p:grpSpPr>
        <p:sp>
          <p:nvSpPr>
            <p:cNvPr name="Freeform 15" id="15"/>
            <p:cNvSpPr/>
            <p:nvPr/>
          </p:nvSpPr>
          <p:spPr>
            <a:xfrm flipH="false" flipV="false" rot="0">
              <a:off x="0" y="0"/>
              <a:ext cx="1539535" cy="539943"/>
            </a:xfrm>
            <a:custGeom>
              <a:avLst/>
              <a:gdLst/>
              <a:ahLst/>
              <a:cxnLst/>
              <a:rect r="r" b="b" t="t" l="l"/>
              <a:pathLst>
                <a:path h="539943" w="1539535">
                  <a:moveTo>
                    <a:pt x="0" y="0"/>
                  </a:moveTo>
                  <a:lnTo>
                    <a:pt x="1539535" y="0"/>
                  </a:lnTo>
                  <a:lnTo>
                    <a:pt x="1539535" y="539943"/>
                  </a:lnTo>
                  <a:lnTo>
                    <a:pt x="0" y="539943"/>
                  </a:lnTo>
                  <a:close/>
                </a:path>
              </a:pathLst>
            </a:custGeom>
            <a:solidFill>
              <a:srgbClr val="4FBDBA"/>
            </a:solidFill>
          </p:spPr>
        </p:sp>
        <p:sp>
          <p:nvSpPr>
            <p:cNvPr name="TextBox 16" id="16"/>
            <p:cNvSpPr txBox="true"/>
            <p:nvPr/>
          </p:nvSpPr>
          <p:spPr>
            <a:xfrm>
              <a:off x="0" y="-38100"/>
              <a:ext cx="1539535" cy="578043"/>
            </a:xfrm>
            <a:prstGeom prst="rect">
              <a:avLst/>
            </a:prstGeom>
          </p:spPr>
          <p:txBody>
            <a:bodyPr anchor="ctr" rtlCol="false" tIns="50800" lIns="50800" bIns="50800" rIns="50800"/>
            <a:lstStyle/>
            <a:p>
              <a:pPr algn="ctr">
                <a:lnSpc>
                  <a:spcPts val="3151"/>
                </a:lnSpc>
              </a:pPr>
            </a:p>
          </p:txBody>
        </p:sp>
      </p:grpSp>
      <p:grpSp>
        <p:nvGrpSpPr>
          <p:cNvPr name="Group 17" id="17"/>
          <p:cNvGrpSpPr/>
          <p:nvPr/>
        </p:nvGrpSpPr>
        <p:grpSpPr>
          <a:xfrm rot="0">
            <a:off x="2069486" y="4821278"/>
            <a:ext cx="5845423" cy="2121735"/>
            <a:chOff x="0" y="0"/>
            <a:chExt cx="1539535" cy="558811"/>
          </a:xfrm>
        </p:grpSpPr>
        <p:sp>
          <p:nvSpPr>
            <p:cNvPr name="Freeform 18" id="18"/>
            <p:cNvSpPr/>
            <p:nvPr/>
          </p:nvSpPr>
          <p:spPr>
            <a:xfrm flipH="false" flipV="false" rot="0">
              <a:off x="0" y="0"/>
              <a:ext cx="1539535" cy="558811"/>
            </a:xfrm>
            <a:custGeom>
              <a:avLst/>
              <a:gdLst/>
              <a:ahLst/>
              <a:cxnLst/>
              <a:rect r="r" b="b" t="t" l="l"/>
              <a:pathLst>
                <a:path h="558811" w="1539535">
                  <a:moveTo>
                    <a:pt x="0" y="0"/>
                  </a:moveTo>
                  <a:lnTo>
                    <a:pt x="1539535" y="0"/>
                  </a:lnTo>
                  <a:lnTo>
                    <a:pt x="1539535" y="558811"/>
                  </a:lnTo>
                  <a:lnTo>
                    <a:pt x="0" y="558811"/>
                  </a:lnTo>
                  <a:close/>
                </a:path>
              </a:pathLst>
            </a:custGeom>
            <a:solidFill>
              <a:srgbClr val="4FBDBA"/>
            </a:solidFill>
          </p:spPr>
        </p:sp>
        <p:sp>
          <p:nvSpPr>
            <p:cNvPr name="TextBox 19" id="19"/>
            <p:cNvSpPr txBox="true"/>
            <p:nvPr/>
          </p:nvSpPr>
          <p:spPr>
            <a:xfrm>
              <a:off x="0" y="-38100"/>
              <a:ext cx="1539535" cy="596911"/>
            </a:xfrm>
            <a:prstGeom prst="rect">
              <a:avLst/>
            </a:prstGeom>
          </p:spPr>
          <p:txBody>
            <a:bodyPr anchor="ctr" rtlCol="false" tIns="50800" lIns="50800" bIns="50800" rIns="50800"/>
            <a:lstStyle/>
            <a:p>
              <a:pPr algn="ctr">
                <a:lnSpc>
                  <a:spcPts val="3151"/>
                </a:lnSpc>
              </a:pPr>
            </a:p>
          </p:txBody>
        </p:sp>
      </p:grpSp>
      <p:grpSp>
        <p:nvGrpSpPr>
          <p:cNvPr name="Group 20" id="20"/>
          <p:cNvGrpSpPr/>
          <p:nvPr/>
        </p:nvGrpSpPr>
        <p:grpSpPr>
          <a:xfrm rot="0">
            <a:off x="10033784" y="7754378"/>
            <a:ext cx="5845423" cy="2050097"/>
            <a:chOff x="0" y="0"/>
            <a:chExt cx="1539535" cy="539943"/>
          </a:xfrm>
        </p:grpSpPr>
        <p:sp>
          <p:nvSpPr>
            <p:cNvPr name="Freeform 21" id="21"/>
            <p:cNvSpPr/>
            <p:nvPr/>
          </p:nvSpPr>
          <p:spPr>
            <a:xfrm flipH="false" flipV="false" rot="0">
              <a:off x="0" y="0"/>
              <a:ext cx="1539535" cy="539943"/>
            </a:xfrm>
            <a:custGeom>
              <a:avLst/>
              <a:gdLst/>
              <a:ahLst/>
              <a:cxnLst/>
              <a:rect r="r" b="b" t="t" l="l"/>
              <a:pathLst>
                <a:path h="539943" w="1539535">
                  <a:moveTo>
                    <a:pt x="0" y="0"/>
                  </a:moveTo>
                  <a:lnTo>
                    <a:pt x="1539535" y="0"/>
                  </a:lnTo>
                  <a:lnTo>
                    <a:pt x="1539535" y="539943"/>
                  </a:lnTo>
                  <a:lnTo>
                    <a:pt x="0" y="539943"/>
                  </a:lnTo>
                  <a:close/>
                </a:path>
              </a:pathLst>
            </a:custGeom>
            <a:solidFill>
              <a:srgbClr val="4FBDBA"/>
            </a:solidFill>
          </p:spPr>
        </p:sp>
        <p:sp>
          <p:nvSpPr>
            <p:cNvPr name="TextBox 22" id="22"/>
            <p:cNvSpPr txBox="true"/>
            <p:nvPr/>
          </p:nvSpPr>
          <p:spPr>
            <a:xfrm>
              <a:off x="0" y="-38100"/>
              <a:ext cx="1539535" cy="578043"/>
            </a:xfrm>
            <a:prstGeom prst="rect">
              <a:avLst/>
            </a:prstGeom>
          </p:spPr>
          <p:txBody>
            <a:bodyPr anchor="ctr" rtlCol="false" tIns="50800" lIns="50800" bIns="50800" rIns="50800"/>
            <a:lstStyle/>
            <a:p>
              <a:pPr algn="ctr">
                <a:lnSpc>
                  <a:spcPts val="3151"/>
                </a:lnSpc>
              </a:pPr>
            </a:p>
          </p:txBody>
        </p:sp>
      </p:grpSp>
      <p:sp>
        <p:nvSpPr>
          <p:cNvPr name="TextBox 23" id="23"/>
          <p:cNvSpPr txBox="true"/>
          <p:nvPr/>
        </p:nvSpPr>
        <p:spPr>
          <a:xfrm rot="0">
            <a:off x="2069486" y="1982877"/>
            <a:ext cx="5845423" cy="1784985"/>
          </a:xfrm>
          <a:prstGeom prst="rect">
            <a:avLst/>
          </a:prstGeom>
        </p:spPr>
        <p:txBody>
          <a:bodyPr anchor="t" rtlCol="false" tIns="0" lIns="0" bIns="0" rIns="0">
            <a:spAutoFit/>
          </a:bodyPr>
          <a:lstStyle/>
          <a:p>
            <a:pPr algn="ctr">
              <a:lnSpc>
                <a:spcPts val="7139"/>
              </a:lnSpc>
            </a:pPr>
            <a:r>
              <a:rPr lang="en-US" sz="5100">
                <a:solidFill>
                  <a:srgbClr val="FFFAEF"/>
                </a:solidFill>
                <a:latin typeface="Canva Sans Bold"/>
              </a:rPr>
              <a:t>A* Search Algorithm</a:t>
            </a:r>
          </a:p>
        </p:txBody>
      </p:sp>
      <p:sp>
        <p:nvSpPr>
          <p:cNvPr name="TextBox 24" id="24"/>
          <p:cNvSpPr txBox="true"/>
          <p:nvPr/>
        </p:nvSpPr>
        <p:spPr>
          <a:xfrm rot="0">
            <a:off x="2069486" y="4785528"/>
            <a:ext cx="5845423" cy="1784985"/>
          </a:xfrm>
          <a:prstGeom prst="rect">
            <a:avLst/>
          </a:prstGeom>
        </p:spPr>
        <p:txBody>
          <a:bodyPr anchor="t" rtlCol="false" tIns="0" lIns="0" bIns="0" rIns="0">
            <a:spAutoFit/>
          </a:bodyPr>
          <a:lstStyle/>
          <a:p>
            <a:pPr algn="ctr">
              <a:lnSpc>
                <a:spcPts val="7139"/>
              </a:lnSpc>
            </a:pPr>
            <a:r>
              <a:rPr lang="en-US" sz="5100">
                <a:solidFill>
                  <a:srgbClr val="FFFAEF"/>
                </a:solidFill>
                <a:latin typeface="Canva Sans Bold"/>
              </a:rPr>
              <a:t>SLAM</a:t>
            </a:r>
          </a:p>
          <a:p>
            <a:pPr algn="ctr">
              <a:lnSpc>
                <a:spcPts val="7139"/>
              </a:lnSpc>
            </a:pPr>
            <a:r>
              <a:rPr lang="en-US" sz="5100">
                <a:solidFill>
                  <a:srgbClr val="FFFAEF"/>
                </a:solidFill>
                <a:latin typeface="Canva Sans Bold"/>
              </a:rPr>
              <a:t> Algorith</a:t>
            </a:r>
          </a:p>
        </p:txBody>
      </p:sp>
      <p:sp>
        <p:nvSpPr>
          <p:cNvPr name="TextBox 25" id="25"/>
          <p:cNvSpPr txBox="true"/>
          <p:nvPr/>
        </p:nvSpPr>
        <p:spPr>
          <a:xfrm rot="0">
            <a:off x="2069486" y="7834546"/>
            <a:ext cx="5845423" cy="2689860"/>
          </a:xfrm>
          <a:prstGeom prst="rect">
            <a:avLst/>
          </a:prstGeom>
        </p:spPr>
        <p:txBody>
          <a:bodyPr anchor="t" rtlCol="false" tIns="0" lIns="0" bIns="0" rIns="0">
            <a:spAutoFit/>
          </a:bodyPr>
          <a:lstStyle/>
          <a:p>
            <a:pPr algn="ctr">
              <a:lnSpc>
                <a:spcPts val="7139"/>
              </a:lnSpc>
            </a:pPr>
            <a:r>
              <a:rPr lang="en-US" sz="5100">
                <a:solidFill>
                  <a:srgbClr val="FFFAEF"/>
                </a:solidFill>
                <a:latin typeface="Canva Sans Bold"/>
                <a:hlinkClick r:id="rId5" tooltip="https://www.intelrealsense.com/depth-camera-d435/"/>
              </a:rPr>
              <a:t>Depth </a:t>
            </a:r>
          </a:p>
          <a:p>
            <a:pPr algn="ctr">
              <a:lnSpc>
                <a:spcPts val="7139"/>
              </a:lnSpc>
            </a:pPr>
            <a:r>
              <a:rPr lang="en-US" sz="5100">
                <a:solidFill>
                  <a:srgbClr val="FFFAEF"/>
                </a:solidFill>
                <a:latin typeface="Canva Sans Bold"/>
                <a:hlinkClick r:id="rId6" tooltip="https://www.intelrealsense.com/depth-camera-d435/"/>
              </a:rPr>
              <a:t>Camera</a:t>
            </a:r>
          </a:p>
          <a:p>
            <a:pPr algn="ctr">
              <a:lnSpc>
                <a:spcPts val="7139"/>
              </a:lnSpc>
            </a:pPr>
          </a:p>
        </p:txBody>
      </p:sp>
      <p:sp>
        <p:nvSpPr>
          <p:cNvPr name="TextBox 26" id="26"/>
          <p:cNvSpPr txBox="true"/>
          <p:nvPr/>
        </p:nvSpPr>
        <p:spPr>
          <a:xfrm rot="0">
            <a:off x="10033784" y="7834546"/>
            <a:ext cx="5845423" cy="1784985"/>
          </a:xfrm>
          <a:prstGeom prst="rect">
            <a:avLst/>
          </a:prstGeom>
        </p:spPr>
        <p:txBody>
          <a:bodyPr anchor="t" rtlCol="false" tIns="0" lIns="0" bIns="0" rIns="0">
            <a:spAutoFit/>
          </a:bodyPr>
          <a:lstStyle/>
          <a:p>
            <a:pPr algn="ctr">
              <a:lnSpc>
                <a:spcPts val="7139"/>
              </a:lnSpc>
            </a:pPr>
            <a:r>
              <a:rPr lang="en-US" sz="5100">
                <a:solidFill>
                  <a:srgbClr val="FFFAEF"/>
                </a:solidFill>
                <a:latin typeface="Canva Sans Bold"/>
              </a:rPr>
              <a:t>LiDAR</a:t>
            </a:r>
          </a:p>
          <a:p>
            <a:pPr algn="ctr">
              <a:lnSpc>
                <a:spcPts val="7139"/>
              </a:lnSpc>
            </a:pPr>
            <a:r>
              <a:rPr lang="en-US" sz="5100">
                <a:solidFill>
                  <a:srgbClr val="FFFAEF"/>
                </a:solidFill>
                <a:latin typeface="Canva Sans Bold"/>
              </a:rPr>
              <a:t>Sensor</a:t>
            </a:r>
          </a:p>
        </p:txBody>
      </p:sp>
      <p:sp>
        <p:nvSpPr>
          <p:cNvPr name="TextBox 27" id="27"/>
          <p:cNvSpPr txBox="true"/>
          <p:nvPr/>
        </p:nvSpPr>
        <p:spPr>
          <a:xfrm rot="0">
            <a:off x="10033784" y="4935511"/>
            <a:ext cx="5845423" cy="1784985"/>
          </a:xfrm>
          <a:prstGeom prst="rect">
            <a:avLst/>
          </a:prstGeom>
        </p:spPr>
        <p:txBody>
          <a:bodyPr anchor="t" rtlCol="false" tIns="0" lIns="0" bIns="0" rIns="0">
            <a:spAutoFit/>
          </a:bodyPr>
          <a:lstStyle/>
          <a:p>
            <a:pPr algn="ctr">
              <a:lnSpc>
                <a:spcPts val="7139"/>
              </a:lnSpc>
            </a:pPr>
            <a:r>
              <a:rPr lang="en-US" sz="5100">
                <a:solidFill>
                  <a:srgbClr val="FFFAEF"/>
                </a:solidFill>
                <a:latin typeface="Canva Sans Bold"/>
              </a:rPr>
              <a:t>Kalman </a:t>
            </a:r>
          </a:p>
          <a:p>
            <a:pPr algn="ctr">
              <a:lnSpc>
                <a:spcPts val="7139"/>
              </a:lnSpc>
            </a:pPr>
            <a:r>
              <a:rPr lang="en-US" sz="5100">
                <a:solidFill>
                  <a:srgbClr val="FFFAEF"/>
                </a:solidFill>
                <a:latin typeface="Canva Sans Bold"/>
              </a:rPr>
              <a:t>Filter</a:t>
            </a:r>
          </a:p>
        </p:txBody>
      </p:sp>
      <p:sp>
        <p:nvSpPr>
          <p:cNvPr name="TextBox 28" id="28"/>
          <p:cNvSpPr txBox="true"/>
          <p:nvPr/>
        </p:nvSpPr>
        <p:spPr>
          <a:xfrm rot="0">
            <a:off x="10033784" y="1924218"/>
            <a:ext cx="5845423" cy="1784985"/>
          </a:xfrm>
          <a:prstGeom prst="rect">
            <a:avLst/>
          </a:prstGeom>
        </p:spPr>
        <p:txBody>
          <a:bodyPr anchor="t" rtlCol="false" tIns="0" lIns="0" bIns="0" rIns="0">
            <a:spAutoFit/>
          </a:bodyPr>
          <a:lstStyle/>
          <a:p>
            <a:pPr algn="ctr">
              <a:lnSpc>
                <a:spcPts val="7139"/>
              </a:lnSpc>
            </a:pPr>
            <a:r>
              <a:rPr lang="en-US" sz="5100">
                <a:solidFill>
                  <a:srgbClr val="FFFAEF"/>
                </a:solidFill>
                <a:latin typeface="Canva Sans Bold"/>
              </a:rPr>
              <a:t>AMCL</a:t>
            </a:r>
          </a:p>
          <a:p>
            <a:pPr algn="ctr">
              <a:lnSpc>
                <a:spcPts val="7139"/>
              </a:lnSpc>
            </a:pPr>
            <a:r>
              <a:rPr lang="en-US" sz="5100">
                <a:solidFill>
                  <a:srgbClr val="FFFAEF"/>
                </a:solidFill>
                <a:latin typeface="Canva Sans Bold"/>
              </a:rPr>
              <a:t> Algorithm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72227"/>
        </a:solidFill>
      </p:bgPr>
    </p:bg>
    <p:spTree>
      <p:nvGrpSpPr>
        <p:cNvPr id="1" name=""/>
        <p:cNvGrpSpPr/>
        <p:nvPr/>
      </p:nvGrpSpPr>
      <p:grpSpPr>
        <a:xfrm>
          <a:off x="0" y="0"/>
          <a:ext cx="0" cy="0"/>
          <a:chOff x="0" y="0"/>
          <a:chExt cx="0" cy="0"/>
        </a:xfrm>
      </p:grpSpPr>
      <p:sp>
        <p:nvSpPr>
          <p:cNvPr name="Freeform 2" id="2"/>
          <p:cNvSpPr/>
          <p:nvPr/>
        </p:nvSpPr>
        <p:spPr>
          <a:xfrm flipH="false" flipV="false" rot="0">
            <a:off x="1987301" y="535390"/>
            <a:ext cx="4133360" cy="1389842"/>
          </a:xfrm>
          <a:custGeom>
            <a:avLst/>
            <a:gdLst/>
            <a:ahLst/>
            <a:cxnLst/>
            <a:rect r="r" b="b" t="t" l="l"/>
            <a:pathLst>
              <a:path h="1389842" w="4133360">
                <a:moveTo>
                  <a:pt x="0" y="0"/>
                </a:moveTo>
                <a:lnTo>
                  <a:pt x="4133360" y="0"/>
                </a:lnTo>
                <a:lnTo>
                  <a:pt x="4133360" y="1389842"/>
                </a:lnTo>
                <a:lnTo>
                  <a:pt x="0" y="13898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987301" y="3862408"/>
            <a:ext cx="4366013" cy="1468072"/>
          </a:xfrm>
          <a:custGeom>
            <a:avLst/>
            <a:gdLst/>
            <a:ahLst/>
            <a:cxnLst/>
            <a:rect r="r" b="b" t="t" l="l"/>
            <a:pathLst>
              <a:path h="1468072" w="4366013">
                <a:moveTo>
                  <a:pt x="0" y="0"/>
                </a:moveTo>
                <a:lnTo>
                  <a:pt x="4366013" y="0"/>
                </a:lnTo>
                <a:lnTo>
                  <a:pt x="4366013" y="1468072"/>
                </a:lnTo>
                <a:lnTo>
                  <a:pt x="0" y="14680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5725500" y="-1396380"/>
            <a:ext cx="7703650" cy="13620139"/>
            <a:chOff x="0" y="0"/>
            <a:chExt cx="2028945" cy="3587197"/>
          </a:xfrm>
        </p:grpSpPr>
        <p:sp>
          <p:nvSpPr>
            <p:cNvPr name="Freeform 5" id="5"/>
            <p:cNvSpPr/>
            <p:nvPr/>
          </p:nvSpPr>
          <p:spPr>
            <a:xfrm flipH="false" flipV="false" rot="0">
              <a:off x="0" y="0"/>
              <a:ext cx="2028945" cy="3587197"/>
            </a:xfrm>
            <a:custGeom>
              <a:avLst/>
              <a:gdLst/>
              <a:ahLst/>
              <a:cxnLst/>
              <a:rect r="r" b="b" t="t" l="l"/>
              <a:pathLst>
                <a:path h="3587197" w="2028945">
                  <a:moveTo>
                    <a:pt x="0" y="0"/>
                  </a:moveTo>
                  <a:lnTo>
                    <a:pt x="2028945" y="0"/>
                  </a:lnTo>
                  <a:lnTo>
                    <a:pt x="2028945" y="3587197"/>
                  </a:lnTo>
                  <a:lnTo>
                    <a:pt x="0" y="3587197"/>
                  </a:lnTo>
                  <a:close/>
                </a:path>
              </a:pathLst>
            </a:custGeom>
            <a:solidFill>
              <a:srgbClr val="35858B"/>
            </a:solidFill>
          </p:spPr>
        </p:sp>
        <p:sp>
          <p:nvSpPr>
            <p:cNvPr name="TextBox 6" id="6"/>
            <p:cNvSpPr txBox="true"/>
            <p:nvPr/>
          </p:nvSpPr>
          <p:spPr>
            <a:xfrm>
              <a:off x="0" y="-38100"/>
              <a:ext cx="2028945" cy="3625297"/>
            </a:xfrm>
            <a:prstGeom prst="rect">
              <a:avLst/>
            </a:prstGeom>
          </p:spPr>
          <p:txBody>
            <a:bodyPr anchor="ctr" rtlCol="false" tIns="50800" lIns="50800" bIns="50800" rIns="50800"/>
            <a:lstStyle/>
            <a:p>
              <a:pPr algn="ctr">
                <a:lnSpc>
                  <a:spcPts val="2659"/>
                </a:lnSpc>
                <a:spcBef>
                  <a:spcPct val="0"/>
                </a:spcBef>
              </a:pPr>
            </a:p>
          </p:txBody>
        </p:sp>
      </p:grpSp>
      <p:sp>
        <p:nvSpPr>
          <p:cNvPr name="AutoShape 7" id="7"/>
          <p:cNvSpPr/>
          <p:nvPr/>
        </p:nvSpPr>
        <p:spPr>
          <a:xfrm>
            <a:off x="6120661" y="1028700"/>
            <a:ext cx="1179099" cy="0"/>
          </a:xfrm>
          <a:prstGeom prst="line">
            <a:avLst/>
          </a:prstGeom>
          <a:ln cap="flat" w="66675">
            <a:solidFill>
              <a:srgbClr val="AEFEFF"/>
            </a:solidFill>
            <a:prstDash val="solid"/>
            <a:headEnd type="none" len="sm" w="sm"/>
            <a:tailEnd type="oval" len="lg" w="lg"/>
          </a:ln>
        </p:spPr>
      </p:sp>
      <p:sp>
        <p:nvSpPr>
          <p:cNvPr name="AutoShape 8" id="8"/>
          <p:cNvSpPr/>
          <p:nvPr/>
        </p:nvSpPr>
        <p:spPr>
          <a:xfrm>
            <a:off x="6120661" y="4410096"/>
            <a:ext cx="1179099" cy="0"/>
          </a:xfrm>
          <a:prstGeom prst="line">
            <a:avLst/>
          </a:prstGeom>
          <a:ln cap="flat" w="66675">
            <a:solidFill>
              <a:srgbClr val="AEFEFF"/>
            </a:solidFill>
            <a:prstDash val="solid"/>
            <a:headEnd type="none" len="sm" w="sm"/>
            <a:tailEnd type="oval" len="lg" w="lg"/>
          </a:ln>
        </p:spPr>
      </p:sp>
      <p:sp>
        <p:nvSpPr>
          <p:cNvPr name="Freeform 9" id="9"/>
          <p:cNvSpPr/>
          <p:nvPr/>
        </p:nvSpPr>
        <p:spPr>
          <a:xfrm flipH="false" flipV="false" rot="-5400000">
            <a:off x="10542254" y="5013876"/>
            <a:ext cx="10445574" cy="417823"/>
          </a:xfrm>
          <a:custGeom>
            <a:avLst/>
            <a:gdLst/>
            <a:ahLst/>
            <a:cxnLst/>
            <a:rect r="r" b="b" t="t" l="l"/>
            <a:pathLst>
              <a:path h="417823" w="10445574">
                <a:moveTo>
                  <a:pt x="0" y="0"/>
                </a:moveTo>
                <a:lnTo>
                  <a:pt x="10445574" y="0"/>
                </a:lnTo>
                <a:lnTo>
                  <a:pt x="10445574" y="417822"/>
                </a:lnTo>
                <a:lnTo>
                  <a:pt x="0" y="4178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2558704" y="936941"/>
            <a:ext cx="3223207" cy="596265"/>
          </a:xfrm>
          <a:prstGeom prst="rect">
            <a:avLst/>
          </a:prstGeom>
        </p:spPr>
        <p:txBody>
          <a:bodyPr anchor="t" rtlCol="false" tIns="0" lIns="0" bIns="0" rIns="0">
            <a:spAutoFit/>
          </a:bodyPr>
          <a:lstStyle/>
          <a:p>
            <a:pPr algn="ctr">
              <a:lnSpc>
                <a:spcPts val="4679"/>
              </a:lnSpc>
            </a:pPr>
            <a:r>
              <a:rPr lang="en-US" sz="3999">
                <a:solidFill>
                  <a:srgbClr val="FFFFFF"/>
                </a:solidFill>
                <a:latin typeface="Roboto Condensed"/>
              </a:rPr>
              <a:t>LiDAR SENSOR</a:t>
            </a:r>
          </a:p>
        </p:txBody>
      </p:sp>
      <p:sp>
        <p:nvSpPr>
          <p:cNvPr name="TextBox 11" id="11"/>
          <p:cNvSpPr txBox="true"/>
          <p:nvPr/>
        </p:nvSpPr>
        <p:spPr>
          <a:xfrm rot="0">
            <a:off x="2345440" y="4303074"/>
            <a:ext cx="3417081" cy="596265"/>
          </a:xfrm>
          <a:prstGeom prst="rect">
            <a:avLst/>
          </a:prstGeom>
        </p:spPr>
        <p:txBody>
          <a:bodyPr anchor="t" rtlCol="false" tIns="0" lIns="0" bIns="0" rIns="0">
            <a:spAutoFit/>
          </a:bodyPr>
          <a:lstStyle/>
          <a:p>
            <a:pPr algn="ctr">
              <a:lnSpc>
                <a:spcPts val="4679"/>
              </a:lnSpc>
            </a:pPr>
            <a:r>
              <a:rPr lang="en-US" sz="3999">
                <a:solidFill>
                  <a:srgbClr val="FFFFFF"/>
                </a:solidFill>
                <a:latin typeface="Roboto Condensed"/>
              </a:rPr>
              <a:t>DEPTH CAMERA</a:t>
            </a:r>
          </a:p>
        </p:txBody>
      </p:sp>
      <p:sp>
        <p:nvSpPr>
          <p:cNvPr name="TextBox 12" id="12"/>
          <p:cNvSpPr txBox="true"/>
          <p:nvPr/>
        </p:nvSpPr>
        <p:spPr>
          <a:xfrm rot="0">
            <a:off x="7607928" y="561115"/>
            <a:ext cx="7673609" cy="2562544"/>
          </a:xfrm>
          <a:prstGeom prst="rect">
            <a:avLst/>
          </a:prstGeom>
        </p:spPr>
        <p:txBody>
          <a:bodyPr anchor="t" rtlCol="false" tIns="0" lIns="0" bIns="0" rIns="0">
            <a:spAutoFit/>
          </a:bodyPr>
          <a:lstStyle/>
          <a:p>
            <a:pPr algn="just">
              <a:lnSpc>
                <a:spcPts val="3407"/>
              </a:lnSpc>
            </a:pPr>
            <a:r>
              <a:rPr lang="en-US" sz="2912">
                <a:solidFill>
                  <a:srgbClr val="FFFFFF"/>
                </a:solidFill>
                <a:latin typeface="Roboto Condensed"/>
              </a:rPr>
              <a:t>A 4-wheel grower is equipped with a LiDAR sensor that maps out its surroundings and detects any potential blockages in its path. LiDAR sensors emit invisible laser lights to scan and detect objects in the near or far vicinity, creating a 2D map of the objects and surroundings on the display screen.</a:t>
            </a:r>
          </a:p>
        </p:txBody>
      </p:sp>
      <p:sp>
        <p:nvSpPr>
          <p:cNvPr name="TextBox 13" id="13"/>
          <p:cNvSpPr txBox="true"/>
          <p:nvPr/>
        </p:nvSpPr>
        <p:spPr>
          <a:xfrm rot="0">
            <a:off x="7607928" y="4029105"/>
            <a:ext cx="7673609" cy="1301095"/>
          </a:xfrm>
          <a:prstGeom prst="rect">
            <a:avLst/>
          </a:prstGeom>
        </p:spPr>
        <p:txBody>
          <a:bodyPr anchor="t" rtlCol="false" tIns="0" lIns="0" bIns="0" rIns="0">
            <a:spAutoFit/>
          </a:bodyPr>
          <a:lstStyle/>
          <a:p>
            <a:pPr algn="just">
              <a:lnSpc>
                <a:spcPts val="3407"/>
              </a:lnSpc>
            </a:pPr>
            <a:r>
              <a:rPr lang="en-US" sz="2912">
                <a:solidFill>
                  <a:srgbClr val="FFFFFF"/>
                </a:solidFill>
                <a:latin typeface="Roboto Condensed"/>
              </a:rPr>
              <a:t>The depth-sensing camera uses a laser/LED light source to project light patterns, typically</a:t>
            </a:r>
          </a:p>
          <a:p>
            <a:pPr algn="just">
              <a:lnSpc>
                <a:spcPts val="3407"/>
              </a:lnSpc>
            </a:pPr>
            <a:r>
              <a:rPr lang="en-US" sz="2912">
                <a:solidFill>
                  <a:srgbClr val="FFFFFF"/>
                </a:solidFill>
                <a:latin typeface="Roboto Condensed"/>
              </a:rPr>
              <a:t>stripes, onto an object to determine its distance.</a:t>
            </a:r>
          </a:p>
        </p:txBody>
      </p:sp>
      <p:sp>
        <p:nvSpPr>
          <p:cNvPr name="TextBox 14" id="14"/>
          <p:cNvSpPr txBox="true"/>
          <p:nvPr/>
        </p:nvSpPr>
        <p:spPr>
          <a:xfrm rot="5400000">
            <a:off x="12954414" y="4535454"/>
            <a:ext cx="8676447" cy="727768"/>
          </a:xfrm>
          <a:prstGeom prst="rect">
            <a:avLst/>
          </a:prstGeom>
        </p:spPr>
        <p:txBody>
          <a:bodyPr anchor="t" rtlCol="false" tIns="0" lIns="0" bIns="0" rIns="0">
            <a:spAutoFit/>
          </a:bodyPr>
          <a:lstStyle/>
          <a:p>
            <a:pPr algn="ctr">
              <a:lnSpc>
                <a:spcPts val="5945"/>
              </a:lnSpc>
            </a:pPr>
            <a:r>
              <a:rPr lang="en-US" sz="4339" spc="247">
                <a:solidFill>
                  <a:srgbClr val="FFFAEF"/>
                </a:solidFill>
                <a:latin typeface="CS Gordon Serif"/>
              </a:rPr>
              <a:t>TECHNOLOGY</a:t>
            </a:r>
          </a:p>
        </p:txBody>
      </p:sp>
      <p:sp>
        <p:nvSpPr>
          <p:cNvPr name="Freeform 15" id="15"/>
          <p:cNvSpPr/>
          <p:nvPr/>
        </p:nvSpPr>
        <p:spPr>
          <a:xfrm flipH="false" flipV="false" rot="0">
            <a:off x="1987301" y="6665437"/>
            <a:ext cx="4366013" cy="1468072"/>
          </a:xfrm>
          <a:custGeom>
            <a:avLst/>
            <a:gdLst/>
            <a:ahLst/>
            <a:cxnLst/>
            <a:rect r="r" b="b" t="t" l="l"/>
            <a:pathLst>
              <a:path h="1468072" w="4366013">
                <a:moveTo>
                  <a:pt x="0" y="0"/>
                </a:moveTo>
                <a:lnTo>
                  <a:pt x="4366013" y="0"/>
                </a:lnTo>
                <a:lnTo>
                  <a:pt x="4366013" y="1468072"/>
                </a:lnTo>
                <a:lnTo>
                  <a:pt x="0" y="14680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6" id="16"/>
          <p:cNvSpPr/>
          <p:nvPr/>
        </p:nvSpPr>
        <p:spPr>
          <a:xfrm>
            <a:off x="6120661" y="6834641"/>
            <a:ext cx="1179099" cy="0"/>
          </a:xfrm>
          <a:prstGeom prst="line">
            <a:avLst/>
          </a:prstGeom>
          <a:ln cap="flat" w="66675">
            <a:solidFill>
              <a:srgbClr val="AEFEFF"/>
            </a:solidFill>
            <a:prstDash val="solid"/>
            <a:headEnd type="none" len="sm" w="sm"/>
            <a:tailEnd type="oval" len="lg" w="lg"/>
          </a:ln>
        </p:spPr>
      </p:sp>
      <p:sp>
        <p:nvSpPr>
          <p:cNvPr name="TextBox 17" id="17"/>
          <p:cNvSpPr txBox="true"/>
          <p:nvPr/>
        </p:nvSpPr>
        <p:spPr>
          <a:xfrm rot="0">
            <a:off x="2558704" y="6810828"/>
            <a:ext cx="3223207" cy="1186815"/>
          </a:xfrm>
          <a:prstGeom prst="rect">
            <a:avLst/>
          </a:prstGeom>
        </p:spPr>
        <p:txBody>
          <a:bodyPr anchor="t" rtlCol="false" tIns="0" lIns="0" bIns="0" rIns="0">
            <a:spAutoFit/>
          </a:bodyPr>
          <a:lstStyle/>
          <a:p>
            <a:pPr algn="ctr">
              <a:lnSpc>
                <a:spcPts val="4679"/>
              </a:lnSpc>
            </a:pPr>
            <a:r>
              <a:rPr lang="en-US" sz="3999">
                <a:solidFill>
                  <a:srgbClr val="FFFFFF"/>
                </a:solidFill>
                <a:latin typeface="Roboto Condensed"/>
              </a:rPr>
              <a:t>KALMAN FILTER</a:t>
            </a:r>
          </a:p>
        </p:txBody>
      </p:sp>
      <p:sp>
        <p:nvSpPr>
          <p:cNvPr name="TextBox 18" id="18"/>
          <p:cNvSpPr txBox="true"/>
          <p:nvPr/>
        </p:nvSpPr>
        <p:spPr>
          <a:xfrm rot="0">
            <a:off x="7299760" y="6665437"/>
            <a:ext cx="7673609" cy="1301095"/>
          </a:xfrm>
          <a:prstGeom prst="rect">
            <a:avLst/>
          </a:prstGeom>
        </p:spPr>
        <p:txBody>
          <a:bodyPr anchor="t" rtlCol="false" tIns="0" lIns="0" bIns="0" rIns="0">
            <a:spAutoFit/>
          </a:bodyPr>
          <a:lstStyle/>
          <a:p>
            <a:pPr algn="just">
              <a:lnSpc>
                <a:spcPts val="3407"/>
              </a:lnSpc>
            </a:pPr>
            <a:r>
              <a:rPr lang="en-US" sz="2912">
                <a:solidFill>
                  <a:srgbClr val="FFFFFF"/>
                </a:solidFill>
                <a:latin typeface="Roboto Condensed"/>
              </a:rPr>
              <a:t> it uses data from past time to estimate current and future states. it takes all the data and refine it to find the best solution.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DAFx4CFpfqY</dc:identifier>
  <dcterms:modified xsi:type="dcterms:W3CDTF">2011-08-01T06:04:30Z</dcterms:modified>
  <cp:revision>1</cp:revision>
  <dc:title>White Photo-centric Technology in Business and at Work Technology Presentation</dc:title>
</cp:coreProperties>
</file>